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3"/>
  </p:sldMasterIdLst>
  <p:notesMasterIdLst>
    <p:notesMasterId r:id="rId69"/>
  </p:notesMasterIdLst>
  <p:handoutMasterIdLst>
    <p:handoutMasterId r:id="rId70"/>
  </p:handoutMasterIdLst>
  <p:sldIdLst>
    <p:sldId id="282" r:id="rId4"/>
    <p:sldId id="299" r:id="rId5"/>
    <p:sldId id="310" r:id="rId6"/>
    <p:sldId id="311" r:id="rId7"/>
    <p:sldId id="308" r:id="rId8"/>
    <p:sldId id="309"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60" r:id="rId58"/>
    <p:sldId id="361" r:id="rId59"/>
    <p:sldId id="362" r:id="rId60"/>
    <p:sldId id="363" r:id="rId61"/>
    <p:sldId id="364" r:id="rId62"/>
    <p:sldId id="365" r:id="rId63"/>
    <p:sldId id="367" r:id="rId64"/>
    <p:sldId id="366" r:id="rId65"/>
    <p:sldId id="368" r:id="rId66"/>
    <p:sldId id="369" r:id="rId67"/>
    <p:sldId id="296" r:id="rId68"/>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940"/>
    <a:srgbClr val="800000"/>
    <a:srgbClr val="212940"/>
    <a:srgbClr val="25C6E3"/>
    <a:srgbClr val="3CBE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6E25E649-3F16-4E02-A733-19D2CDBF48F0}">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8" autoAdjust="0"/>
  </p:normalViewPr>
  <p:slideViewPr>
    <p:cSldViewPr snapToGrid="0">
      <p:cViewPr>
        <p:scale>
          <a:sx n="81" d="100"/>
          <a:sy n="81" d="100"/>
        </p:scale>
        <p:origin x="-258" y="204"/>
      </p:cViewPr>
      <p:guideLst>
        <p:guide orient="horz" pos="2160"/>
        <p:guide pos="3840"/>
      </p:guideLst>
    </p:cSldViewPr>
  </p:slideViewPr>
  <p:outlineViewPr>
    <p:cViewPr>
      <p:scale>
        <a:sx n="33" d="100"/>
        <a:sy n="33" d="100"/>
      </p:scale>
      <p:origin x="0" y="-102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0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614B320-35AB-46BD-A163-8B6E0F6A3AFD}" type="datetime1">
              <a:rPr lang="tr-TR" smtClean="0"/>
              <a:t>07.11.2020</a:t>
            </a:fld>
            <a:endParaRPr lang="tr-TR" dirty="0"/>
          </a:p>
        </p:txBody>
      </p:sp>
      <p:sp>
        <p:nvSpPr>
          <p:cNvPr id="4" name="Alt Bilgi Yer Tutucusu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tr-TR" smtClean="0"/>
              <a:t>‹#›</a:t>
            </a:fld>
            <a:endParaRPr lang="tr-TR"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A39FA-1A98-4DAB-B329-534FD8930711}" type="datetime1">
              <a:rPr lang="tr-TR" smtClean="0"/>
              <a:pPr/>
              <a:t>07.11.2020</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tr-TR" smtClean="0"/>
              <a:t>‹#›</a:t>
            </a:fld>
            <a:endParaRPr lang="tr-TR"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530193B-564F-4854-8A52-728F3FB19C85}" type="slidenum">
              <a:rPr lang="tr-TR" smtClean="0"/>
              <a:t>1</a:t>
            </a:fld>
            <a:endParaRPr lang="tr-TR" dirty="0"/>
          </a:p>
        </p:txBody>
      </p:sp>
    </p:spTree>
    <p:extLst>
      <p:ext uri="{BB962C8B-B14F-4D97-AF65-F5344CB8AC3E}">
        <p14:creationId xmlns:p14="http://schemas.microsoft.com/office/powerpoint/2010/main" val="309479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8530193B-564F-4854-8A52-728F3FB19C85}" type="slidenum">
              <a:rPr lang="tr-TR" smtClean="0"/>
              <a:t>65</a:t>
            </a:fld>
            <a:endParaRPr lang="tr-TR" dirty="0"/>
          </a:p>
        </p:txBody>
      </p:sp>
    </p:spTree>
    <p:extLst>
      <p:ext uri="{BB962C8B-B14F-4D97-AF65-F5344CB8AC3E}">
        <p14:creationId xmlns:p14="http://schemas.microsoft.com/office/powerpoint/2010/main" val="69050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tr-TR" dirty="0"/>
              <a:t>Sayfa başlığını düzenlemek için tıklayın</a:t>
            </a:r>
          </a:p>
        </p:txBody>
      </p:sp>
      <p:sp>
        <p:nvSpPr>
          <p:cNvPr id="5" name="Alt Başlık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6" name="Slayt Numarası Yer Tutucusu 5">
            <a:extLst>
              <a:ext uri="{FF2B5EF4-FFF2-40B4-BE49-F238E27FC236}">
                <a16:creationId xmlns:a16="http://schemas.microsoft.com/office/drawing/2014/main" xmlns="" id="{7A47F3D0-41FC-4430-9F9E-1F78A18D65FE}"/>
              </a:ext>
            </a:extLst>
          </p:cNvPr>
          <p:cNvSpPr>
            <a:spLocks noGrp="1"/>
          </p:cNvSpPr>
          <p:nvPr>
            <p:ph type="sldNum" sz="quarter" idx="33"/>
          </p:nvPr>
        </p:nvSpPr>
        <p:spPr/>
        <p:txBody>
          <a:bodyPr rtlCol="0"/>
          <a:lstStyle/>
          <a:p>
            <a:pPr rtl="0"/>
            <a:fld id="{19B51A1E-902D-48AF-9020-955120F399B6}" type="slidenum">
              <a:rPr lang="tr-TR" smtClean="0"/>
              <a:pPr/>
              <a:t>‹#›</a:t>
            </a:fld>
            <a:endParaRPr lang="tr-TR" dirty="0"/>
          </a:p>
        </p:txBody>
      </p:sp>
      <p:sp>
        <p:nvSpPr>
          <p:cNvPr id="7" name="Alt Bilgi Yer Tutucusu 6">
            <a:extLst>
              <a:ext uri="{FF2B5EF4-FFF2-40B4-BE49-F238E27FC236}">
                <a16:creationId xmlns:a16="http://schemas.microsoft.com/office/drawing/2014/main" xmlns="" id="{2ED798F6-1F12-46CE-9AFD-CC66555A191D}"/>
              </a:ext>
            </a:extLst>
          </p:cNvPr>
          <p:cNvSpPr>
            <a:spLocks noGrp="1"/>
          </p:cNvSpPr>
          <p:nvPr>
            <p:ph type="ftr" sz="quarter" idx="34"/>
          </p:nvPr>
        </p:nvSpPr>
        <p:spPr/>
        <p:txBody>
          <a:bodyPr rtlCol="0"/>
          <a:lstStyle/>
          <a:p>
            <a:pPr rtl="0"/>
            <a:r>
              <a:rPr lang="tr-TR" dirty="0"/>
              <a:t>Alt bilgi ekleme</a:t>
            </a:r>
          </a:p>
        </p:txBody>
      </p:sp>
    </p:spTree>
    <p:extLst>
      <p:ext uri="{BB962C8B-B14F-4D97-AF65-F5344CB8AC3E}">
        <p14:creationId xmlns:p14="http://schemas.microsoft.com/office/powerpoint/2010/main" val="150585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şekkür Slaydı">
    <p:spTree>
      <p:nvGrpSpPr>
        <p:cNvPr id="1" name=""/>
        <p:cNvGrpSpPr/>
        <p:nvPr/>
      </p:nvGrpSpPr>
      <p:grpSpPr>
        <a:xfrm>
          <a:off x="0" y="0"/>
          <a:ext cx="0" cy="0"/>
          <a:chOff x="0" y="0"/>
          <a:chExt cx="0" cy="0"/>
        </a:xfrm>
      </p:grpSpPr>
      <p:sp>
        <p:nvSpPr>
          <p:cNvPr id="13" name="Dikdörtgen 12">
            <a:extLst>
              <a:ext uri="{FF2B5EF4-FFF2-40B4-BE49-F238E27FC236}">
                <a16:creationId xmlns:a16="http://schemas.microsoft.com/office/drawing/2014/main" xmlns=""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4" name="Dikdörtgen 13">
            <a:extLst>
              <a:ext uri="{FF2B5EF4-FFF2-40B4-BE49-F238E27FC236}">
                <a16:creationId xmlns:a16="http://schemas.microsoft.com/office/drawing/2014/main" xmlns=""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2" name="Resim Yer Tutucusu 11">
            <a:extLst>
              <a:ext uri="{FF2B5EF4-FFF2-40B4-BE49-F238E27FC236}">
                <a16:creationId xmlns:a16="http://schemas.microsoft.com/office/drawing/2014/main" xmlns=""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rtlCol="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 Ekleme veya Sürükleyip Bırakma</a:t>
            </a:r>
          </a:p>
        </p:txBody>
      </p:sp>
      <p:sp>
        <p:nvSpPr>
          <p:cNvPr id="2" name="Başlık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5000" b="1" spc="-300">
                <a:solidFill>
                  <a:schemeClr val="bg1">
                    <a:lumMod val="95000"/>
                  </a:schemeClr>
                </a:solidFill>
              </a:defRPr>
            </a:lvl1pPr>
          </a:lstStyle>
          <a:p>
            <a:pPr rtl="0"/>
            <a:r>
              <a:rPr lang="tr-TR" dirty="0"/>
              <a:t>Teşekkürler</a:t>
            </a:r>
          </a:p>
        </p:txBody>
      </p:sp>
      <p:sp>
        <p:nvSpPr>
          <p:cNvPr id="7" name="Metin Yer Tutucusu 5">
            <a:extLst>
              <a:ext uri="{FF2B5EF4-FFF2-40B4-BE49-F238E27FC236}">
                <a16:creationId xmlns:a16="http://schemas.microsoft.com/office/drawing/2014/main" xmlns="" id="{D907C852-B0E0-4C2E-88CE-B543605961EE}"/>
              </a:ext>
            </a:extLst>
          </p:cNvPr>
          <p:cNvSpPr>
            <a:spLocks noGrp="1"/>
          </p:cNvSpPr>
          <p:nvPr>
            <p:ph type="body" sz="quarter" idx="15" hasCustomPrompt="1"/>
          </p:nvPr>
        </p:nvSpPr>
        <p:spPr>
          <a:xfrm>
            <a:off x="8034849" y="3859066"/>
            <a:ext cx="3521514" cy="288000"/>
          </a:xfrm>
        </p:spPr>
        <p:txBody>
          <a:bodyPr rtlCol="0"/>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Tam Ad</a:t>
            </a:r>
          </a:p>
        </p:txBody>
      </p:sp>
      <p:sp>
        <p:nvSpPr>
          <p:cNvPr id="8" name="Metin Yer Tutucusu 6">
            <a:extLst>
              <a:ext uri="{FF2B5EF4-FFF2-40B4-BE49-F238E27FC236}">
                <a16:creationId xmlns:a16="http://schemas.microsoft.com/office/drawing/2014/main" xmlns="" id="{D84C0BEF-F601-4B10-8AEE-4859FE996B34}"/>
              </a:ext>
            </a:extLst>
          </p:cNvPr>
          <p:cNvSpPr>
            <a:spLocks noGrp="1"/>
          </p:cNvSpPr>
          <p:nvPr>
            <p:ph type="body" sz="quarter" idx="16" hasCustomPrompt="1"/>
          </p:nvPr>
        </p:nvSpPr>
        <p:spPr>
          <a:xfrm>
            <a:off x="8034849" y="4220189"/>
            <a:ext cx="3521514" cy="288000"/>
          </a:xfrm>
        </p:spPr>
        <p:txBody>
          <a:bodyPr rtlCol="0"/>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Telefon Numarası</a:t>
            </a:r>
          </a:p>
        </p:txBody>
      </p:sp>
      <p:sp>
        <p:nvSpPr>
          <p:cNvPr id="9" name="Metin Yer Tutucusu 7">
            <a:extLst>
              <a:ext uri="{FF2B5EF4-FFF2-40B4-BE49-F238E27FC236}">
                <a16:creationId xmlns:a16="http://schemas.microsoft.com/office/drawing/2014/main" xmlns="" id="{83A6EF9B-EF2F-4949-9CC4-C16BF8DC85A0}"/>
              </a:ext>
            </a:extLst>
          </p:cNvPr>
          <p:cNvSpPr>
            <a:spLocks noGrp="1"/>
          </p:cNvSpPr>
          <p:nvPr>
            <p:ph type="body" sz="quarter" idx="17" hasCustomPrompt="1"/>
          </p:nvPr>
        </p:nvSpPr>
        <p:spPr>
          <a:xfrm>
            <a:off x="8034849" y="4581312"/>
            <a:ext cx="3521514" cy="288000"/>
          </a:xfrm>
        </p:spPr>
        <p:txBody>
          <a:bodyPr rtlCol="0"/>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E-posta veya Sosyal Medya Tanıtıcısı</a:t>
            </a:r>
          </a:p>
        </p:txBody>
      </p:sp>
      <p:sp>
        <p:nvSpPr>
          <p:cNvPr id="10" name="Metin Yer Tutucusu 8">
            <a:extLst>
              <a:ext uri="{FF2B5EF4-FFF2-40B4-BE49-F238E27FC236}">
                <a16:creationId xmlns:a16="http://schemas.microsoft.com/office/drawing/2014/main" xmlns="" id="{BE8CA170-9CA9-448E-B07A-E01AB84F7FD3}"/>
              </a:ext>
            </a:extLst>
          </p:cNvPr>
          <p:cNvSpPr>
            <a:spLocks noGrp="1"/>
          </p:cNvSpPr>
          <p:nvPr>
            <p:ph type="body" sz="quarter" idx="18" hasCustomPrompt="1"/>
          </p:nvPr>
        </p:nvSpPr>
        <p:spPr>
          <a:xfrm>
            <a:off x="8034849" y="4942435"/>
            <a:ext cx="3521514" cy="288000"/>
          </a:xfrm>
        </p:spPr>
        <p:txBody>
          <a:bodyPr rtlCol="0"/>
          <a:lstStyle>
            <a:lvl1pPr marL="0" indent="0">
              <a:buNone/>
              <a:defRPr>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Şirket Web Sitesi</a:t>
            </a:r>
          </a:p>
        </p:txBody>
      </p:sp>
    </p:spTree>
    <p:extLst>
      <p:ext uri="{BB962C8B-B14F-4D97-AF65-F5344CB8AC3E}">
        <p14:creationId xmlns:p14="http://schemas.microsoft.com/office/powerpoint/2010/main" val="163289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tr-TR" dirty="0"/>
              <a:t>Sayfa başlığını düzenlemek için tıklayın</a:t>
            </a:r>
          </a:p>
        </p:txBody>
      </p:sp>
      <p:sp>
        <p:nvSpPr>
          <p:cNvPr id="7" name="Alt Başlık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3" name="İçerik Yer Tutucusu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Alt Bilgi Yer Tutucusu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pPr rtl="0"/>
            <a:r>
              <a:rPr lang="tr-TR" dirty="0"/>
              <a:t>Alt bilgi ekleme</a:t>
            </a:r>
          </a:p>
        </p:txBody>
      </p:sp>
      <p:sp>
        <p:nvSpPr>
          <p:cNvPr id="5" name="Slayt Numarası Yer Tutucusu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rtlCol="0"/>
          <a:lstStyle/>
          <a:p>
            <a:pPr rtl="0"/>
            <a:fld id="{19B51A1E-902D-48AF-9020-955120F399B6}" type="slidenum">
              <a:rPr lang="tr-TR" smtClean="0"/>
              <a:pPr/>
              <a:t>‹#›</a:t>
            </a:fld>
            <a:endParaRPr lang="tr-TR" dirty="0"/>
          </a:p>
        </p:txBody>
      </p:sp>
    </p:spTree>
    <p:extLst>
      <p:ext uri="{BB962C8B-B14F-4D97-AF65-F5344CB8AC3E}">
        <p14:creationId xmlns:p14="http://schemas.microsoft.com/office/powerpoint/2010/main" val="173450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tr-TR" dirty="0"/>
              <a:t>Sayfa başlığını düzenlemek için tıklayın</a:t>
            </a:r>
          </a:p>
        </p:txBody>
      </p:sp>
      <p:sp>
        <p:nvSpPr>
          <p:cNvPr id="7" name="Alt Başlık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3" name="İçerik Yer Tutucusu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6" name="Metin Yer Tutucusu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Alt Bilgi Yer Tutucusu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tr-TR" dirty="0"/>
              <a:t>Alt bilgi ekleme</a:t>
            </a:r>
          </a:p>
        </p:txBody>
      </p:sp>
      <p:sp>
        <p:nvSpPr>
          <p:cNvPr id="5" name="Slayt Numarası Yer Tutucusu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rtlCol="0"/>
          <a:lstStyle/>
          <a:p>
            <a:pPr rtl="0"/>
            <a:fld id="{19B51A1E-902D-48AF-9020-955120F399B6}" type="slidenum">
              <a:rPr lang="tr-TR" smtClean="0"/>
              <a:pPr/>
              <a:t>‹#›</a:t>
            </a:fld>
            <a:endParaRPr lang="tr-TR" dirty="0"/>
          </a:p>
        </p:txBody>
      </p:sp>
    </p:spTree>
    <p:extLst>
      <p:ext uri="{BB962C8B-B14F-4D97-AF65-F5344CB8AC3E}">
        <p14:creationId xmlns:p14="http://schemas.microsoft.com/office/powerpoint/2010/main" val="89155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Sütu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tr-TR" dirty="0"/>
              <a:t>Sayfa başlığını düzenlemek için tıklayın</a:t>
            </a:r>
          </a:p>
        </p:txBody>
      </p:sp>
      <p:sp>
        <p:nvSpPr>
          <p:cNvPr id="9" name="Alt Başlık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3" name="İçerik Yer Tutucusu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Metin Yer Tutucusu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1" name="Metin Yer Tutucusu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Alt Bilgi Yer Tutucusu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pPr rtl="0"/>
            <a:r>
              <a:rPr lang="tr-TR" dirty="0"/>
              <a:t>Alt bilgi ekleme</a:t>
            </a:r>
          </a:p>
        </p:txBody>
      </p:sp>
      <p:sp>
        <p:nvSpPr>
          <p:cNvPr id="6" name="Slayt Numarası Yer Tutucusu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pPr rtl="0"/>
            <a:fld id="{19B51A1E-902D-48AF-9020-955120F399B6}" type="slidenum">
              <a:rPr lang="tr-TR" smtClean="0"/>
              <a:pPr/>
              <a:t>‹#›</a:t>
            </a:fld>
            <a:endParaRPr lang="tr-TR" dirty="0"/>
          </a:p>
        </p:txBody>
      </p:sp>
    </p:spTree>
    <p:extLst>
      <p:ext uri="{BB962C8B-B14F-4D97-AF65-F5344CB8AC3E}">
        <p14:creationId xmlns:p14="http://schemas.microsoft.com/office/powerpoint/2010/main" val="265438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Sütu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tr-TR" dirty="0"/>
              <a:t>Sayfa başlığını düzenlemek için tıklayın</a:t>
            </a:r>
          </a:p>
        </p:txBody>
      </p:sp>
      <p:sp>
        <p:nvSpPr>
          <p:cNvPr id="10" name="Alt Başlık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3" name="İçerik Yer Tutucusu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Metin Yer Tutucusu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3" name="Metin Yer Tutucusu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5" name="Metin Yer Tutucusu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7" name="Metin Yer Tutucusu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Alt Bilgi Yer Tutucusu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pPr rtl="0"/>
            <a:r>
              <a:rPr lang="tr-TR" dirty="0"/>
              <a:t>Alt bilgi ekleme</a:t>
            </a:r>
          </a:p>
        </p:txBody>
      </p:sp>
      <p:sp>
        <p:nvSpPr>
          <p:cNvPr id="6" name="Slayt Numarası Yer Tutucusu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rtlCol="0"/>
          <a:lstStyle/>
          <a:p>
            <a:pPr rtl="0"/>
            <a:fld id="{19B51A1E-902D-48AF-9020-955120F399B6}" type="slidenum">
              <a:rPr lang="tr-TR" smtClean="0"/>
              <a:pPr/>
              <a:t>‹#›</a:t>
            </a:fld>
            <a:endParaRPr lang="tr-TR" dirty="0"/>
          </a:p>
        </p:txBody>
      </p:sp>
    </p:spTree>
    <p:extLst>
      <p:ext uri="{BB962C8B-B14F-4D97-AF65-F5344CB8AC3E}">
        <p14:creationId xmlns:p14="http://schemas.microsoft.com/office/powerpoint/2010/main" val="97483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 Bilgi Yer Tutucusu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pPr rtl="0"/>
            <a:r>
              <a:rPr lang="tr-TR" dirty="0"/>
              <a:t>Alt bilgi ekleme</a:t>
            </a:r>
          </a:p>
        </p:txBody>
      </p:sp>
      <p:sp>
        <p:nvSpPr>
          <p:cNvPr id="3" name="Slayt Numarası Yer Tutucusu 2">
            <a:extLst>
              <a:ext uri="{FF2B5EF4-FFF2-40B4-BE49-F238E27FC236}">
                <a16:creationId xmlns:a16="http://schemas.microsoft.com/office/drawing/2014/main" xmlns="" id="{A95CDFA7-DEA3-4BBE-8D70-0AF654A1E6FF}"/>
              </a:ext>
            </a:extLst>
          </p:cNvPr>
          <p:cNvSpPr>
            <a:spLocks noGrp="1"/>
          </p:cNvSpPr>
          <p:nvPr>
            <p:ph type="sldNum" sz="quarter" idx="13"/>
          </p:nvPr>
        </p:nvSpPr>
        <p:spPr>
          <a:xfrm>
            <a:off x="11727656" y="6277243"/>
            <a:ext cx="464344" cy="400188"/>
          </a:xfrm>
        </p:spPr>
        <p:txBody>
          <a:bodyPr rtlCol="0"/>
          <a:lstStyle/>
          <a:p>
            <a:pPr rtl="0"/>
            <a:fld id="{19B51A1E-902D-48AF-9020-955120F399B6}" type="slidenum">
              <a:rPr lang="tr-TR" smtClean="0"/>
              <a:pPr/>
              <a:t>‹#›</a:t>
            </a:fld>
            <a:endParaRPr lang="tr-TR" dirty="0"/>
          </a:p>
        </p:txBody>
      </p:sp>
    </p:spTree>
    <p:extLst>
      <p:ext uri="{BB962C8B-B14F-4D97-AF65-F5344CB8AC3E}">
        <p14:creationId xmlns:p14="http://schemas.microsoft.com/office/powerpoint/2010/main" val="113976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sp>
        <p:nvSpPr>
          <p:cNvPr id="21" name="Resim Yer Tutucusu 20">
            <a:extLst>
              <a:ext uri="{FF2B5EF4-FFF2-40B4-BE49-F238E27FC236}">
                <a16:creationId xmlns:a16="http://schemas.microsoft.com/office/drawing/2014/main" xmlns=""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rtlCol="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 Ekleme veya Sürükleyip Bırakma</a:t>
            </a:r>
          </a:p>
        </p:txBody>
      </p:sp>
      <p:sp>
        <p:nvSpPr>
          <p:cNvPr id="2" name="Başlık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36000" rIns="180000" bIns="180000" rtlCol="0" anchor="t"/>
          <a:lstStyle>
            <a:lvl1pPr algn="l">
              <a:lnSpc>
                <a:spcPts val="5000"/>
              </a:lnSpc>
              <a:defRPr sz="5000" b="1" spc="-300">
                <a:solidFill>
                  <a:schemeClr val="bg1">
                    <a:lumMod val="95000"/>
                  </a:schemeClr>
                </a:solidFill>
              </a:defRPr>
            </a:lvl1pPr>
          </a:lstStyle>
          <a:p>
            <a:pPr rtl="0"/>
            <a:r>
              <a:rPr lang="tr-TR" dirty="0"/>
              <a:t>Sunu başlığını düzenlemek için başlığa tıklayın</a:t>
            </a:r>
          </a:p>
        </p:txBody>
      </p:sp>
      <p:sp>
        <p:nvSpPr>
          <p:cNvPr id="3" name="Alt Başlık 2">
            <a:extLst>
              <a:ext uri="{FF2B5EF4-FFF2-40B4-BE49-F238E27FC236}">
                <a16:creationId xmlns:a16="http://schemas.microsoft.com/office/drawing/2014/main" xmlns="" id="{C9980B88-3F4A-4688-9ED0-17EF37E62D93}"/>
              </a:ext>
            </a:extLst>
          </p:cNvPr>
          <p:cNvSpPr>
            <a:spLocks noGrp="1"/>
          </p:cNvSpPr>
          <p:nvPr>
            <p:ph type="subTitle" idx="1" hasCustomPrompt="1"/>
          </p:nvPr>
        </p:nvSpPr>
        <p:spPr>
          <a:xfrm>
            <a:off x="1130300" y="5250494"/>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dirty="0"/>
              <a:t>Asıl alt başlık stilini düzenlemek için tıklatın</a:t>
            </a:r>
          </a:p>
        </p:txBody>
      </p:sp>
    </p:spTree>
    <p:extLst>
      <p:ext uri="{BB962C8B-B14F-4D97-AF65-F5344CB8AC3E}">
        <p14:creationId xmlns:p14="http://schemas.microsoft.com/office/powerpoint/2010/main" val="1334038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yırıcı Slayt 1">
    <p:spTree>
      <p:nvGrpSpPr>
        <p:cNvPr id="1" name=""/>
        <p:cNvGrpSpPr/>
        <p:nvPr/>
      </p:nvGrpSpPr>
      <p:grpSpPr>
        <a:xfrm>
          <a:off x="0" y="0"/>
          <a:ext cx="0" cy="0"/>
          <a:chOff x="0" y="0"/>
          <a:chExt cx="0" cy="0"/>
        </a:xfrm>
      </p:grpSpPr>
      <p:sp>
        <p:nvSpPr>
          <p:cNvPr id="11" name="Resim Yer Tutucusu 10">
            <a:extLst>
              <a:ext uri="{FF2B5EF4-FFF2-40B4-BE49-F238E27FC236}">
                <a16:creationId xmlns:a16="http://schemas.microsoft.com/office/drawing/2014/main" xmlns=""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 Ekleme veya Sürükleyip Bırakma</a:t>
            </a:r>
          </a:p>
        </p:txBody>
      </p:sp>
      <p:sp>
        <p:nvSpPr>
          <p:cNvPr id="2" name="Başlık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16000" rIns="180000" bIns="180000" rtlCol="0" anchor="t"/>
          <a:lstStyle>
            <a:lvl1pPr algn="l">
              <a:lnSpc>
                <a:spcPts val="4500"/>
              </a:lnSpc>
              <a:defRPr sz="4000" b="1" spc="-300">
                <a:solidFill>
                  <a:schemeClr val="bg1">
                    <a:lumMod val="95000"/>
                  </a:schemeClr>
                </a:solidFill>
              </a:defRPr>
            </a:lvl1pPr>
          </a:lstStyle>
          <a:p>
            <a:pPr rtl="0"/>
            <a:r>
              <a:rPr lang="tr-TR" dirty="0"/>
              <a:t>Ayırıcıyı slayt başlığını düzenlemek için tıklayın</a:t>
            </a:r>
          </a:p>
        </p:txBody>
      </p:sp>
      <p:sp>
        <p:nvSpPr>
          <p:cNvPr id="3" name="Alt Başlık 2">
            <a:extLst>
              <a:ext uri="{FF2B5EF4-FFF2-40B4-BE49-F238E27FC236}">
                <a16:creationId xmlns:a16="http://schemas.microsoft.com/office/drawing/2014/main" xmlns="" id="{C9980B88-3F4A-4688-9ED0-17EF37E62D93}"/>
              </a:ext>
            </a:extLst>
          </p:cNvPr>
          <p:cNvSpPr>
            <a:spLocks noGrp="1"/>
          </p:cNvSpPr>
          <p:nvPr>
            <p:ph type="subTitle" idx="1" hasCustomPrompt="1"/>
          </p:nvPr>
        </p:nvSpPr>
        <p:spPr>
          <a:xfrm>
            <a:off x="7607300" y="4386894"/>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dirty="0"/>
              <a:t>Asıl alt başlık stilini düzenlemek için tıklatın</a:t>
            </a:r>
          </a:p>
        </p:txBody>
      </p:sp>
      <p:sp>
        <p:nvSpPr>
          <p:cNvPr id="4" name="Alt Bilgi Yer Tutucusu 3">
            <a:extLst>
              <a:ext uri="{FF2B5EF4-FFF2-40B4-BE49-F238E27FC236}">
                <a16:creationId xmlns:a16="http://schemas.microsoft.com/office/drawing/2014/main" xmlns="" id="{734B1E83-6080-4D35-A216-8E5C399023B2}"/>
              </a:ext>
            </a:extLst>
          </p:cNvPr>
          <p:cNvSpPr>
            <a:spLocks noGrp="1"/>
          </p:cNvSpPr>
          <p:nvPr>
            <p:ph type="ftr" sz="quarter" idx="11"/>
          </p:nvPr>
        </p:nvSpPr>
        <p:spPr/>
        <p:txBody>
          <a:bodyPr rtlCol="0"/>
          <a:lstStyle/>
          <a:p>
            <a:pPr rtl="0"/>
            <a:r>
              <a:rPr lang="tr-TR" dirty="0"/>
              <a:t>Alt bilgi ekleme</a:t>
            </a:r>
          </a:p>
        </p:txBody>
      </p:sp>
      <p:sp>
        <p:nvSpPr>
          <p:cNvPr id="5" name="Slayt Numarası Yer Tutucusu 4">
            <a:extLst>
              <a:ext uri="{FF2B5EF4-FFF2-40B4-BE49-F238E27FC236}">
                <a16:creationId xmlns:a16="http://schemas.microsoft.com/office/drawing/2014/main" xmlns="" id="{0DE95353-8EE1-49C9-ADAC-E76BD49D222D}"/>
              </a:ext>
            </a:extLst>
          </p:cNvPr>
          <p:cNvSpPr>
            <a:spLocks noGrp="1"/>
          </p:cNvSpPr>
          <p:nvPr>
            <p:ph type="sldNum" sz="quarter" idx="12"/>
          </p:nvPr>
        </p:nvSpPr>
        <p:spPr/>
        <p:txBody>
          <a:bodyPr rtlCol="0"/>
          <a:lstStyle/>
          <a:p>
            <a:pPr rtl="0"/>
            <a:fld id="{19B51A1E-902D-48AF-9020-955120F399B6}" type="slidenum">
              <a:rPr lang="tr-TR" smtClean="0"/>
              <a:pPr/>
              <a:t>‹#›</a:t>
            </a:fld>
            <a:endParaRPr lang="tr-TR" dirty="0"/>
          </a:p>
        </p:txBody>
      </p:sp>
    </p:spTree>
    <p:extLst>
      <p:ext uri="{BB962C8B-B14F-4D97-AF65-F5344CB8AC3E}">
        <p14:creationId xmlns:p14="http://schemas.microsoft.com/office/powerpoint/2010/main" val="54517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yırıcı Slayt 2">
    <p:spTree>
      <p:nvGrpSpPr>
        <p:cNvPr id="1" name=""/>
        <p:cNvGrpSpPr/>
        <p:nvPr/>
      </p:nvGrpSpPr>
      <p:grpSpPr>
        <a:xfrm>
          <a:off x="0" y="0"/>
          <a:ext cx="0" cy="0"/>
          <a:chOff x="0" y="0"/>
          <a:chExt cx="0" cy="0"/>
        </a:xfrm>
      </p:grpSpPr>
      <p:sp>
        <p:nvSpPr>
          <p:cNvPr id="12" name="Resim Yer Tutucusu 11">
            <a:extLst>
              <a:ext uri="{FF2B5EF4-FFF2-40B4-BE49-F238E27FC236}">
                <a16:creationId xmlns:a16="http://schemas.microsoft.com/office/drawing/2014/main" xmlns=""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rtlCol="0">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 Ekleme veya Sürükleyip Bırakma</a:t>
            </a:r>
          </a:p>
        </p:txBody>
      </p:sp>
      <p:sp>
        <p:nvSpPr>
          <p:cNvPr id="2" name="Başlık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80000" rIns="180000" bIns="180000" rtlCol="0" anchor="t"/>
          <a:lstStyle>
            <a:lvl1pPr algn="l">
              <a:lnSpc>
                <a:spcPts val="4500"/>
              </a:lnSpc>
              <a:defRPr sz="4000" b="1" spc="-300">
                <a:solidFill>
                  <a:schemeClr val="bg1">
                    <a:lumMod val="95000"/>
                  </a:schemeClr>
                </a:solidFill>
              </a:defRPr>
            </a:lvl1pPr>
          </a:lstStyle>
          <a:p>
            <a:pPr rtl="0"/>
            <a:r>
              <a:rPr lang="tr-TR" dirty="0"/>
              <a:t>Ayırıcıyı slayt başlığını düzenlemek için tıklayın</a:t>
            </a:r>
          </a:p>
        </p:txBody>
      </p:sp>
      <p:sp>
        <p:nvSpPr>
          <p:cNvPr id="3" name="Alt Başlık 2">
            <a:extLst>
              <a:ext uri="{FF2B5EF4-FFF2-40B4-BE49-F238E27FC236}">
                <a16:creationId xmlns:a16="http://schemas.microsoft.com/office/drawing/2014/main" xmlns="" id="{C9980B88-3F4A-4688-9ED0-17EF37E62D93}"/>
              </a:ext>
            </a:extLst>
          </p:cNvPr>
          <p:cNvSpPr>
            <a:spLocks noGrp="1"/>
          </p:cNvSpPr>
          <p:nvPr>
            <p:ph type="subTitle" idx="1" hasCustomPrompt="1"/>
          </p:nvPr>
        </p:nvSpPr>
        <p:spPr>
          <a:xfrm>
            <a:off x="4048124" y="3795246"/>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dirty="0"/>
              <a:t>Asıl alt başlık stilini düzenlemek için tıklatın</a:t>
            </a:r>
          </a:p>
        </p:txBody>
      </p:sp>
      <p:sp>
        <p:nvSpPr>
          <p:cNvPr id="4" name="Alt Bilgi Yer Tutucusu 3">
            <a:extLst>
              <a:ext uri="{FF2B5EF4-FFF2-40B4-BE49-F238E27FC236}">
                <a16:creationId xmlns:a16="http://schemas.microsoft.com/office/drawing/2014/main" xmlns="" id="{734B1E83-6080-4D35-A216-8E5C399023B2}"/>
              </a:ext>
            </a:extLst>
          </p:cNvPr>
          <p:cNvSpPr>
            <a:spLocks noGrp="1"/>
          </p:cNvSpPr>
          <p:nvPr>
            <p:ph type="ftr" sz="quarter" idx="11"/>
          </p:nvPr>
        </p:nvSpPr>
        <p:spPr/>
        <p:txBody>
          <a:bodyPr rtlCol="0"/>
          <a:lstStyle/>
          <a:p>
            <a:pPr rtl="0"/>
            <a:r>
              <a:rPr lang="tr-TR" dirty="0"/>
              <a:t>Alt bilgi ekleme</a:t>
            </a:r>
          </a:p>
        </p:txBody>
      </p:sp>
      <p:sp>
        <p:nvSpPr>
          <p:cNvPr id="5" name="Slayt Numarası Yer Tutucusu 4">
            <a:extLst>
              <a:ext uri="{FF2B5EF4-FFF2-40B4-BE49-F238E27FC236}">
                <a16:creationId xmlns:a16="http://schemas.microsoft.com/office/drawing/2014/main" xmlns="" id="{0DE95353-8EE1-49C9-ADAC-E76BD49D222D}"/>
              </a:ext>
            </a:extLst>
          </p:cNvPr>
          <p:cNvSpPr>
            <a:spLocks noGrp="1"/>
          </p:cNvSpPr>
          <p:nvPr>
            <p:ph type="sldNum" sz="quarter" idx="12"/>
          </p:nvPr>
        </p:nvSpPr>
        <p:spPr/>
        <p:txBody>
          <a:bodyPr rtlCol="0"/>
          <a:lstStyle/>
          <a:p>
            <a:pPr rtl="0"/>
            <a:fld id="{19B51A1E-902D-48AF-9020-955120F399B6}" type="slidenum">
              <a:rPr lang="tr-TR" smtClean="0"/>
              <a:pPr/>
              <a:t>‹#›</a:t>
            </a:fld>
            <a:endParaRPr lang="tr-TR" dirty="0"/>
          </a:p>
        </p:txBody>
      </p:sp>
    </p:spTree>
    <p:extLst>
      <p:ext uri="{BB962C8B-B14F-4D97-AF65-F5344CB8AC3E}">
        <p14:creationId xmlns:p14="http://schemas.microsoft.com/office/powerpoint/2010/main" val="6227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çerik Fotoğrafı 1">
    <p:spTree>
      <p:nvGrpSpPr>
        <p:cNvPr id="1" name=""/>
        <p:cNvGrpSpPr/>
        <p:nvPr/>
      </p:nvGrpSpPr>
      <p:grpSpPr>
        <a:xfrm>
          <a:off x="0" y="0"/>
          <a:ext cx="0" cy="0"/>
          <a:chOff x="0" y="0"/>
          <a:chExt cx="0" cy="0"/>
        </a:xfrm>
      </p:grpSpPr>
      <p:sp>
        <p:nvSpPr>
          <p:cNvPr id="11" name="Resim Yer Tutucusu 10">
            <a:extLst>
              <a:ext uri="{FF2B5EF4-FFF2-40B4-BE49-F238E27FC236}">
                <a16:creationId xmlns:a16="http://schemas.microsoft.com/office/drawing/2014/main" xmlns=""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Fotoğrafınızı ekleyin veya sürükleyip bırakın</a:t>
            </a:r>
          </a:p>
        </p:txBody>
      </p:sp>
      <p:sp>
        <p:nvSpPr>
          <p:cNvPr id="2" name="Başlık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rtlCol="0"/>
          <a:lstStyle>
            <a:lvl1pPr>
              <a:defRPr sz="2400">
                <a:solidFill>
                  <a:schemeClr val="tx1">
                    <a:lumMod val="75000"/>
                    <a:lumOff val="25000"/>
                  </a:schemeClr>
                </a:solidFill>
              </a:defRPr>
            </a:lvl1pPr>
          </a:lstStyle>
          <a:p>
            <a:pPr rtl="0"/>
            <a:r>
              <a:rPr lang="tr-TR" dirty="0"/>
              <a:t>Sayfa başlığını düzenlemek için tıklayın</a:t>
            </a:r>
          </a:p>
        </p:txBody>
      </p:sp>
      <p:sp>
        <p:nvSpPr>
          <p:cNvPr id="10" name="Alt Başlık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3" name="İçerik Yer Tutucusu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Alt Bilgi Yer Tutucusu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tr-TR" dirty="0"/>
              <a:t>Alt bilgi ekleme</a:t>
            </a:r>
          </a:p>
        </p:txBody>
      </p:sp>
      <p:sp>
        <p:nvSpPr>
          <p:cNvPr id="5" name="Slayt Numarası Yer Tutucusu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pPr rtl="0"/>
            <a:fld id="{19B51A1E-902D-48AF-9020-955120F399B6}" type="slidenum">
              <a:rPr lang="tr-TR" smtClean="0"/>
              <a:pPr/>
              <a:t>‹#›</a:t>
            </a:fld>
            <a:endParaRPr lang="tr-TR" dirty="0"/>
          </a:p>
        </p:txBody>
      </p:sp>
    </p:spTree>
    <p:extLst>
      <p:ext uri="{BB962C8B-B14F-4D97-AF65-F5344CB8AC3E}">
        <p14:creationId xmlns:p14="http://schemas.microsoft.com/office/powerpoint/2010/main" val="135010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çerik Fotoğrafı 2">
    <p:spTree>
      <p:nvGrpSpPr>
        <p:cNvPr id="1" name=""/>
        <p:cNvGrpSpPr/>
        <p:nvPr/>
      </p:nvGrpSpPr>
      <p:grpSpPr>
        <a:xfrm>
          <a:off x="0" y="0"/>
          <a:ext cx="0" cy="0"/>
          <a:chOff x="0" y="0"/>
          <a:chExt cx="0" cy="0"/>
        </a:xfrm>
      </p:grpSpPr>
      <p:sp>
        <p:nvSpPr>
          <p:cNvPr id="13" name="Resim Yer Tutucusu 12">
            <a:extLst>
              <a:ext uri="{FF2B5EF4-FFF2-40B4-BE49-F238E27FC236}">
                <a16:creationId xmlns:a16="http://schemas.microsoft.com/office/drawing/2014/main" xmlns=""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 Ekleme veya Sürükleyip Bırakma</a:t>
            </a:r>
          </a:p>
        </p:txBody>
      </p:sp>
      <p:sp>
        <p:nvSpPr>
          <p:cNvPr id="2" name="Başlık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rtlCol="0"/>
          <a:lstStyle>
            <a:lvl1pPr>
              <a:defRPr sz="2400">
                <a:solidFill>
                  <a:schemeClr val="tx1">
                    <a:lumMod val="75000"/>
                    <a:lumOff val="25000"/>
                  </a:schemeClr>
                </a:solidFill>
              </a:defRPr>
            </a:lvl1pPr>
          </a:lstStyle>
          <a:p>
            <a:pPr rtl="0"/>
            <a:r>
              <a:rPr lang="tr-TR" dirty="0"/>
              <a:t>Sayfa başlığını düzenlemek için tıklayın</a:t>
            </a:r>
          </a:p>
        </p:txBody>
      </p:sp>
      <p:sp>
        <p:nvSpPr>
          <p:cNvPr id="10" name="Alt Başlık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3" name="İçerik Yer Tutucusu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Alt Bilgi Yer Tutucusu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tr-TR" dirty="0"/>
              <a:t>Alt bilgi ekleme</a:t>
            </a:r>
          </a:p>
        </p:txBody>
      </p:sp>
      <p:sp>
        <p:nvSpPr>
          <p:cNvPr id="5" name="Slayt Numarası Yer Tutucusu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pPr rtl="0"/>
            <a:fld id="{19B51A1E-902D-48AF-9020-955120F399B6}" type="slidenum">
              <a:rPr lang="tr-TR" smtClean="0"/>
              <a:pPr/>
              <a:t>‹#›</a:t>
            </a:fld>
            <a:endParaRPr lang="tr-TR" dirty="0"/>
          </a:p>
        </p:txBody>
      </p:sp>
    </p:spTree>
    <p:extLst>
      <p:ext uri="{BB962C8B-B14F-4D97-AF65-F5344CB8AC3E}">
        <p14:creationId xmlns:p14="http://schemas.microsoft.com/office/powerpoint/2010/main" val="141629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çerik Fotoğrafı 3">
    <p:spTree>
      <p:nvGrpSpPr>
        <p:cNvPr id="1" name=""/>
        <p:cNvGrpSpPr/>
        <p:nvPr/>
      </p:nvGrpSpPr>
      <p:grpSpPr>
        <a:xfrm>
          <a:off x="0" y="0"/>
          <a:ext cx="0" cy="0"/>
          <a:chOff x="0" y="0"/>
          <a:chExt cx="0" cy="0"/>
        </a:xfrm>
      </p:grpSpPr>
      <p:sp>
        <p:nvSpPr>
          <p:cNvPr id="11" name="Resim Yer Tutucusu 10">
            <a:extLst>
              <a:ext uri="{FF2B5EF4-FFF2-40B4-BE49-F238E27FC236}">
                <a16:creationId xmlns:a16="http://schemas.microsoft.com/office/drawing/2014/main" xmlns=""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Fotoğrafınızı ekleyin veya sürükleyip bırakın</a:t>
            </a:r>
          </a:p>
        </p:txBody>
      </p:sp>
      <p:sp>
        <p:nvSpPr>
          <p:cNvPr id="2" name="Başlık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5472000" cy="432000"/>
          </a:xfrm>
        </p:spPr>
        <p:txBody>
          <a:bodyPr rtlCol="0"/>
          <a:lstStyle>
            <a:lvl1pPr>
              <a:defRPr sz="2400">
                <a:solidFill>
                  <a:schemeClr val="tx1">
                    <a:lumMod val="75000"/>
                    <a:lumOff val="25000"/>
                  </a:schemeClr>
                </a:solidFill>
              </a:defRPr>
            </a:lvl1pPr>
          </a:lstStyle>
          <a:p>
            <a:pPr rtl="0"/>
            <a:r>
              <a:rPr lang="tr-TR" dirty="0"/>
              <a:t>Sayfa başlığını düzenlemek için tıklayın</a:t>
            </a:r>
          </a:p>
        </p:txBody>
      </p:sp>
      <p:sp>
        <p:nvSpPr>
          <p:cNvPr id="10" name="Alt Başlık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00800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3" name="İçerik Yer Tutucusu 2">
            <a:extLst>
              <a:ext uri="{FF2B5EF4-FFF2-40B4-BE49-F238E27FC236}">
                <a16:creationId xmlns:a16="http://schemas.microsoft.com/office/drawing/2014/main" xmlns="" id="{A22238F2-C6EC-476F-8371-119AECBA5622}"/>
              </a:ext>
            </a:extLst>
          </p:cNvPr>
          <p:cNvSpPr>
            <a:spLocks noGrp="1"/>
          </p:cNvSpPr>
          <p:nvPr>
            <p:ph sz="half" idx="1"/>
          </p:nvPr>
        </p:nvSpPr>
        <p:spPr>
          <a:xfrm>
            <a:off x="432000" y="1511566"/>
            <a:ext cx="5472000" cy="468043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Alt Bilgi Yer Tutucusu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tr-TR" dirty="0"/>
              <a:t>Alt bilgi ekleme</a:t>
            </a:r>
          </a:p>
        </p:txBody>
      </p:sp>
      <p:sp>
        <p:nvSpPr>
          <p:cNvPr id="5" name="Slayt Numarası Yer Tutucusu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pPr rtl="0"/>
            <a:fld id="{19B51A1E-902D-48AF-9020-955120F399B6}" type="slidenum">
              <a:rPr lang="tr-TR" smtClean="0"/>
              <a:pPr/>
              <a:t>‹#›</a:t>
            </a:fld>
            <a:endParaRPr lang="tr-TR" dirty="0"/>
          </a:p>
        </p:txBody>
      </p:sp>
      <p:sp>
        <p:nvSpPr>
          <p:cNvPr id="8" name="Resim Yer Tutucusu 7">
            <a:extLst>
              <a:ext uri="{FF2B5EF4-FFF2-40B4-BE49-F238E27FC236}">
                <a16:creationId xmlns:a16="http://schemas.microsoft.com/office/drawing/2014/main" xmlns=""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Fotoğrafınızı ekleyin veya sürükleyip bırakın</a:t>
            </a:r>
          </a:p>
        </p:txBody>
      </p:sp>
      <p:sp>
        <p:nvSpPr>
          <p:cNvPr id="9" name="Resim Yer Tutucusu 8">
            <a:extLst>
              <a:ext uri="{FF2B5EF4-FFF2-40B4-BE49-F238E27FC236}">
                <a16:creationId xmlns:a16="http://schemas.microsoft.com/office/drawing/2014/main" xmlns=""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Fotoğrafınızı ekleyin veya sürükleyip bırakın</a:t>
            </a:r>
          </a:p>
        </p:txBody>
      </p:sp>
    </p:spTree>
    <p:extLst>
      <p:ext uri="{BB962C8B-B14F-4D97-AF65-F5344CB8AC3E}">
        <p14:creationId xmlns:p14="http://schemas.microsoft.com/office/powerpoint/2010/main" val="282955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sp>
        <p:nvSpPr>
          <p:cNvPr id="10" name="Serbest Form 5">
            <a:extLst>
              <a:ext uri="{FF2B5EF4-FFF2-40B4-BE49-F238E27FC236}">
                <a16:creationId xmlns:a16="http://schemas.microsoft.com/office/drawing/2014/main" xmlns=""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11" name="Serbest Form 5">
            <a:extLst>
              <a:ext uri="{FF2B5EF4-FFF2-40B4-BE49-F238E27FC236}">
                <a16:creationId xmlns:a16="http://schemas.microsoft.com/office/drawing/2014/main" xmlns=""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13" name="Serbest Form 5">
            <a:extLst>
              <a:ext uri="{FF2B5EF4-FFF2-40B4-BE49-F238E27FC236}">
                <a16:creationId xmlns:a16="http://schemas.microsoft.com/office/drawing/2014/main" xmlns=""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14" name="Serbest Form 5">
            <a:extLst>
              <a:ext uri="{FF2B5EF4-FFF2-40B4-BE49-F238E27FC236}">
                <a16:creationId xmlns:a16="http://schemas.microsoft.com/office/drawing/2014/main" xmlns=""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15" name="Serbest Form 5">
            <a:extLst>
              <a:ext uri="{FF2B5EF4-FFF2-40B4-BE49-F238E27FC236}">
                <a16:creationId xmlns:a16="http://schemas.microsoft.com/office/drawing/2014/main" xmlns=""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 name="Başlık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tr-TR" dirty="0"/>
              <a:t>Sayfa başlığını düzenlemek için tıklayın</a:t>
            </a:r>
          </a:p>
        </p:txBody>
      </p:sp>
      <p:sp>
        <p:nvSpPr>
          <p:cNvPr id="9" name="Alt Başlık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tr-TR" dirty="0"/>
              <a:t>Alt Başlık</a:t>
            </a:r>
          </a:p>
        </p:txBody>
      </p:sp>
      <p:sp>
        <p:nvSpPr>
          <p:cNvPr id="3" name="Karşılaştırma Sol Yer Tutucu 1">
            <a:extLst>
              <a:ext uri="{FF2B5EF4-FFF2-40B4-BE49-F238E27FC236}">
                <a16:creationId xmlns:a16="http://schemas.microsoft.com/office/drawing/2014/main" xmlns=""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12" name="Karşılaştırma Sol Yer Tutucu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1"/>
            </a:lvl1pPr>
          </a:lstStyle>
          <a:p>
            <a:pPr lvl="0" rtl="0"/>
            <a:r>
              <a:rPr lang="tr-TR"/>
              <a:t>Asıl metin stillerini düzenlemek için tıklayın</a:t>
            </a:r>
          </a:p>
        </p:txBody>
      </p:sp>
      <p:sp>
        <p:nvSpPr>
          <p:cNvPr id="8" name="Metin Yer Tutucusu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020359"/>
            <a:ext cx="5472113" cy="4170891"/>
          </a:xfrm>
        </p:spPr>
        <p:txBody>
          <a:bodyPr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Alt Bilgi Yer Tutucusu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pPr rtl="0"/>
            <a:r>
              <a:rPr lang="tr-TR" dirty="0"/>
              <a:t>Alt bilgi ekleme</a:t>
            </a:r>
          </a:p>
        </p:txBody>
      </p:sp>
      <p:sp>
        <p:nvSpPr>
          <p:cNvPr id="6" name="Slayt Numarası Yer Tutucusu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rtlCol="0"/>
          <a:lstStyle/>
          <a:p>
            <a:pPr rtl="0"/>
            <a:fld id="{19B51A1E-902D-48AF-9020-955120F399B6}" type="slidenum">
              <a:rPr lang="tr-TR" smtClean="0"/>
              <a:pPr/>
              <a:t>‹#›</a:t>
            </a:fld>
            <a:endParaRPr lang="tr-TR" dirty="0"/>
          </a:p>
        </p:txBody>
      </p:sp>
    </p:spTree>
    <p:extLst>
      <p:ext uri="{BB962C8B-B14F-4D97-AF65-F5344CB8AC3E}">
        <p14:creationId xmlns:p14="http://schemas.microsoft.com/office/powerpoint/2010/main" val="250995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üyük Fotoğraf">
    <p:spTree>
      <p:nvGrpSpPr>
        <p:cNvPr id="1" name=""/>
        <p:cNvGrpSpPr/>
        <p:nvPr/>
      </p:nvGrpSpPr>
      <p:grpSpPr>
        <a:xfrm>
          <a:off x="0" y="0"/>
          <a:ext cx="0" cy="0"/>
          <a:chOff x="0" y="0"/>
          <a:chExt cx="0" cy="0"/>
        </a:xfrm>
      </p:grpSpPr>
      <p:sp>
        <p:nvSpPr>
          <p:cNvPr id="7" name="Resim Yer Tutucusu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tr-TR" dirty="0"/>
              <a:t>Fotoğrafınızı ekleyin veya sürükleyip bırakın</a:t>
            </a:r>
          </a:p>
        </p:txBody>
      </p:sp>
      <p:sp>
        <p:nvSpPr>
          <p:cNvPr id="4" name="Alt Bilgi Yer Tutucusu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tr-TR" dirty="0"/>
              <a:t>Alt bilgi ekleme</a:t>
            </a:r>
          </a:p>
        </p:txBody>
      </p:sp>
      <p:sp>
        <p:nvSpPr>
          <p:cNvPr id="2" name="Slayt Numarası Yer Tutucusu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rtlCol="0"/>
          <a:lstStyle/>
          <a:p>
            <a:pPr rtl="0"/>
            <a:fld id="{19B51A1E-902D-48AF-9020-955120F399B6}" type="slidenum">
              <a:rPr lang="tr-TR" smtClean="0"/>
              <a:pPr/>
              <a:t>‹#›</a:t>
            </a:fld>
            <a:endParaRPr lang="tr-TR" dirty="0"/>
          </a:p>
        </p:txBody>
      </p:sp>
      <p:sp>
        <p:nvSpPr>
          <p:cNvPr id="6" name="Başlık 1">
            <a:extLst>
              <a:ext uri="{FF2B5EF4-FFF2-40B4-BE49-F238E27FC236}">
                <a16:creationId xmlns:a16="http://schemas.microsoft.com/office/drawing/2014/main" xmlns=""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rtlCol="0" anchor="t"/>
          <a:lstStyle>
            <a:lvl1pPr algn="l">
              <a:lnSpc>
                <a:spcPct val="100000"/>
              </a:lnSpc>
              <a:defRPr sz="1800" b="0" spc="0">
                <a:solidFill>
                  <a:schemeClr val="bg1">
                    <a:lumMod val="95000"/>
                  </a:schemeClr>
                </a:solidFill>
                <a:latin typeface="+mn-lt"/>
              </a:defRPr>
            </a:lvl1pPr>
          </a:lstStyle>
          <a:p>
            <a:pPr rtl="0"/>
            <a:r>
              <a:rPr lang="tr-TR" dirty="0"/>
              <a:t>Resim yazınızı girin</a:t>
            </a:r>
          </a:p>
        </p:txBody>
      </p:sp>
    </p:spTree>
    <p:extLst>
      <p:ext uri="{BB962C8B-B14F-4D97-AF65-F5344CB8AC3E}">
        <p14:creationId xmlns:p14="http://schemas.microsoft.com/office/powerpoint/2010/main" val="198778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xmlns=""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5" name="Dikdörtgen: Yuvarlatılmış Köşeler 24">
            <a:extLst>
              <a:ext uri="{FF2B5EF4-FFF2-40B4-BE49-F238E27FC236}">
                <a16:creationId xmlns:a16="http://schemas.microsoft.com/office/drawing/2014/main" xmlns=""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9" name="Dikdörtgen 8">
            <a:extLst>
              <a:ext uri="{FF2B5EF4-FFF2-40B4-BE49-F238E27FC236}">
                <a16:creationId xmlns:a16="http://schemas.microsoft.com/office/drawing/2014/main" xmlns=""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5" name="Dikdörtgen 14">
            <a:extLst>
              <a:ext uri="{FF2B5EF4-FFF2-40B4-BE49-F238E27FC236}">
                <a16:creationId xmlns:a16="http://schemas.microsoft.com/office/drawing/2014/main" xmlns=""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2" name="Başlık Yer Tutucusu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tr-TR" dirty="0"/>
              <a:t>Sayfa başlığını düzenlemek için tıklayın</a:t>
            </a:r>
          </a:p>
        </p:txBody>
      </p:sp>
      <p:sp>
        <p:nvSpPr>
          <p:cNvPr id="3" name="Metin Yer Tutucusu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tr-TR" dirty="0"/>
              <a:t>Asıl metin stillerini düzenle</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5" name="Alt Bilgi Yer Tutucusu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tr-TR" dirty="0"/>
              <a:t>Alt bilgi ekleme</a:t>
            </a:r>
          </a:p>
        </p:txBody>
      </p:sp>
      <p:sp>
        <p:nvSpPr>
          <p:cNvPr id="6" name="Slayt Numarası Yer Tutucusu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pPr rtl="0"/>
            <a:fld id="{19B51A1E-902D-48AF-9020-955120F399B6}" type="slidenum">
              <a:rPr lang="tr-TR" smtClean="0"/>
              <a:pPr/>
              <a:t>‹#›</a:t>
            </a:fld>
            <a:endParaRPr lang="tr-TR"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62" r:id="rId3"/>
    <p:sldLayoutId id="2147483663" r:id="rId4"/>
    <p:sldLayoutId id="2147483658" r:id="rId5"/>
    <p:sldLayoutId id="2147483665" r:id="rId6"/>
    <p:sldLayoutId id="2147483666" r:id="rId7"/>
    <p:sldLayoutId id="2147483659" r:id="rId8"/>
    <p:sldLayoutId id="2147483660" r:id="rId9"/>
    <p:sldLayoutId id="2147483664" r:id="rId10"/>
    <p:sldLayoutId id="2147483650" r:id="rId11"/>
    <p:sldLayoutId id="2147483652" r:id="rId12"/>
    <p:sldLayoutId id="2147483656" r:id="rId13"/>
    <p:sldLayoutId id="2147483657" r:id="rId14"/>
    <p:sldLayoutId id="2147483655" r:id="rId15"/>
  </p:sldLayoutIdLs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Resim Yer Tutucusu 6">
            <a:extLst>
              <a:ext uri="{FF2B5EF4-FFF2-40B4-BE49-F238E27FC236}">
                <a16:creationId xmlns:a16="http://schemas.microsoft.com/office/drawing/2014/main" xmlns="" id="{FE5D908F-BAEF-2843-BC2F-691696E72E11}"/>
              </a:ext>
            </a:extLst>
          </p:cNvPr>
          <p:cNvPicPr>
            <a:picLocks noGrp="1" noChangeAspect="1"/>
          </p:cNvPicPr>
          <p:nvPr>
            <p:ph type="pic" sz="quarter" idx="10"/>
          </p:nvPr>
        </p:nvPicPr>
        <p:blipFill>
          <a:blip r:embed="rId3"/>
          <a:srcRect/>
          <a:stretch/>
        </p:blipFill>
        <p:spPr>
          <a:xfrm>
            <a:off x="657226" y="432151"/>
            <a:ext cx="10655455" cy="5993693"/>
          </a:xfrm>
        </p:spPr>
      </p:pic>
      <p:sp>
        <p:nvSpPr>
          <p:cNvPr id="3" name="Başlık 2">
            <a:extLst>
              <a:ext uri="{FF2B5EF4-FFF2-40B4-BE49-F238E27FC236}">
                <a16:creationId xmlns:a16="http://schemas.microsoft.com/office/drawing/2014/main" xmlns="" id="{200B3D2B-613A-41BE-987D-E6A1324B456D}"/>
              </a:ext>
            </a:extLst>
          </p:cNvPr>
          <p:cNvSpPr>
            <a:spLocks noGrp="1"/>
          </p:cNvSpPr>
          <p:nvPr>
            <p:ph type="ctrTitle"/>
          </p:nvPr>
        </p:nvSpPr>
        <p:spPr>
          <a:xfrm>
            <a:off x="2023536" y="1414455"/>
            <a:ext cx="8144927" cy="4029083"/>
          </a:xfrm>
          <a:solidFill>
            <a:srgbClr val="25C6E3"/>
          </a:solidFill>
          <a:ln>
            <a:solidFill>
              <a:schemeClr val="bg1">
                <a:lumMod val="50000"/>
              </a:schemeClr>
            </a:solidFill>
          </a:ln>
        </p:spPr>
        <p:txBody>
          <a:bodyPr tIns="180000" rtlCol="0"/>
          <a:lstStyle/>
          <a:p>
            <a:pPr algn="ctr" rtl="0"/>
            <a:r>
              <a:rPr lang="tr-TR" sz="4400" dirty="0">
                <a:solidFill>
                  <a:schemeClr val="bg1"/>
                </a:solidFill>
              </a:rPr>
              <a:t>T.C.</a:t>
            </a:r>
            <a:br>
              <a:rPr lang="tr-TR" sz="4400" dirty="0">
                <a:solidFill>
                  <a:schemeClr val="bg1"/>
                </a:solidFill>
              </a:rPr>
            </a:br>
            <a:r>
              <a:rPr lang="tr-TR" sz="4400" dirty="0">
                <a:solidFill>
                  <a:schemeClr val="bg1"/>
                </a:solidFill>
              </a:rPr>
              <a:t>GAZİANTEP  VALİLİĞİ</a:t>
            </a:r>
            <a:r>
              <a:rPr lang="tr-TR" sz="4000" dirty="0">
                <a:solidFill>
                  <a:srgbClr val="212940"/>
                </a:solidFill>
              </a:rPr>
              <a:t/>
            </a:r>
            <a:br>
              <a:rPr lang="tr-TR" sz="4000" dirty="0">
                <a:solidFill>
                  <a:srgbClr val="212940"/>
                </a:solidFill>
              </a:rPr>
            </a:br>
            <a:r>
              <a:rPr lang="tr-TR" sz="3600" dirty="0" smtClean="0">
                <a:solidFill>
                  <a:srgbClr val="212940"/>
                </a:solidFill>
              </a:rPr>
              <a:t>KARKAMIŞ  </a:t>
            </a:r>
            <a:r>
              <a:rPr lang="tr-TR" sz="3600" dirty="0">
                <a:solidFill>
                  <a:srgbClr val="212940"/>
                </a:solidFill>
              </a:rPr>
              <a:t>KAYMAKAMLIĞI</a:t>
            </a:r>
            <a:r>
              <a:rPr lang="tr-TR" sz="4000" dirty="0">
                <a:solidFill>
                  <a:srgbClr val="212940"/>
                </a:solidFill>
              </a:rPr>
              <a:t/>
            </a:r>
            <a:br>
              <a:rPr lang="tr-TR" sz="4000" dirty="0">
                <a:solidFill>
                  <a:srgbClr val="212940"/>
                </a:solidFill>
              </a:rPr>
            </a:br>
            <a:r>
              <a:rPr lang="tr-TR" sz="3600" dirty="0" smtClean="0">
                <a:solidFill>
                  <a:srgbClr val="212940"/>
                </a:solidFill>
              </a:rPr>
              <a:t>KARKAMIŞ</a:t>
            </a:r>
            <a:r>
              <a:rPr lang="tr-TR" sz="3600" dirty="0" smtClean="0">
                <a:solidFill>
                  <a:srgbClr val="212940"/>
                </a:solidFill>
              </a:rPr>
              <a:t>  </a:t>
            </a:r>
            <a:r>
              <a:rPr lang="tr-TR" sz="3600" dirty="0">
                <a:solidFill>
                  <a:srgbClr val="212940"/>
                </a:solidFill>
              </a:rPr>
              <a:t>İLÇE  MİLLİ  EĞİTİM  MÜDÜRLÜĞÜ</a:t>
            </a:r>
            <a:br>
              <a:rPr lang="tr-TR" sz="3600" dirty="0">
                <a:solidFill>
                  <a:srgbClr val="212940"/>
                </a:solidFill>
              </a:rPr>
            </a:br>
            <a:r>
              <a:rPr lang="tr-TR" sz="3600" dirty="0">
                <a:solidFill>
                  <a:schemeClr val="bg1"/>
                </a:solidFill>
              </a:rPr>
              <a:t>HİZMET  STANDARTLARI</a:t>
            </a:r>
            <a:br>
              <a:rPr lang="tr-TR" sz="3600" dirty="0">
                <a:solidFill>
                  <a:schemeClr val="bg1"/>
                </a:solidFill>
              </a:rPr>
            </a:br>
            <a:r>
              <a:rPr lang="tr-TR" sz="4000" dirty="0">
                <a:solidFill>
                  <a:schemeClr val="bg1"/>
                </a:solidFill>
                <a:latin typeface="+mn-lt"/>
              </a:rPr>
              <a:t>2020</a:t>
            </a:r>
          </a:p>
        </p:txBody>
      </p:sp>
      <p:sp>
        <p:nvSpPr>
          <p:cNvPr id="20" name="İkizkenar Üçgen 19" descr="Başlık kutusuna slayt gögesi">
            <a:extLst>
              <a:ext uri="{FF2B5EF4-FFF2-40B4-BE49-F238E27FC236}">
                <a16:creationId xmlns:a16="http://schemas.microsoft.com/office/drawing/2014/main" xmlns="" id="{545D50A1-D634-4325-B06C-5450FDF7B818}"/>
              </a:ext>
              <a:ext uri="{C183D7F6-B498-43B3-948B-1728B52AA6E4}">
                <adec:decorative xmlns:adec="http://schemas.microsoft.com/office/drawing/2017/decorative" xmlns="" val="1"/>
              </a:ext>
            </a:extLst>
          </p:cNvPr>
          <p:cNvSpPr/>
          <p:nvPr/>
        </p:nvSpPr>
        <p:spPr>
          <a:xfrm flipH="1">
            <a:off x="657226" y="6000873"/>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0" name="İkizkenar Üçgen 9" descr="Başlık kutusuna slayt gögesi">
            <a:extLst>
              <a:ext uri="{FF2B5EF4-FFF2-40B4-BE49-F238E27FC236}">
                <a16:creationId xmlns:a16="http://schemas.microsoft.com/office/drawing/2014/main" xmlns="" id="{1660AE9B-E813-462D-AED7-8C3FFC283579}"/>
              </a:ext>
              <a:ext uri="{C183D7F6-B498-43B3-948B-1728B52AA6E4}">
                <adec:decorative xmlns:adec="http://schemas.microsoft.com/office/drawing/2017/decorative" xmlns="" val="1"/>
              </a:ext>
            </a:extLst>
          </p:cNvPr>
          <p:cNvSpPr/>
          <p:nvPr/>
        </p:nvSpPr>
        <p:spPr>
          <a:xfrm rot="10800000" flipH="1">
            <a:off x="10836432" y="432151"/>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Tree>
    <p:extLst>
      <p:ext uri="{BB962C8B-B14F-4D97-AF65-F5344CB8AC3E}">
        <p14:creationId xmlns:p14="http://schemas.microsoft.com/office/powerpoint/2010/main" val="38999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10</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1489198857"/>
              </p:ext>
            </p:extLst>
          </p:nvPr>
        </p:nvGraphicFramePr>
        <p:xfrm>
          <a:off x="431800" y="2024061"/>
          <a:ext cx="11295856" cy="2450586"/>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9195">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011933">
                <a:tc>
                  <a:txBody>
                    <a:bodyPr/>
                    <a:lstStyle/>
                    <a:p>
                      <a:pPr algn="ctr"/>
                      <a:r>
                        <a:rPr lang="tr-TR" sz="1000" kern="1200" dirty="0">
                          <a:solidFill>
                            <a:schemeClr val="dk1"/>
                          </a:solidFill>
                          <a:latin typeface="Arial"/>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Motorlu Taşıt Sürücüleri Kurslarında Kurumların Dönüşümü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kurumunu dönüştürmesine ilişkin yazı</a:t>
                      </a:r>
                    </a:p>
                    <a:p>
                      <a:r>
                        <a:rPr lang="tr-TR" sz="1000" kern="1200" dirty="0">
                          <a:solidFill>
                            <a:schemeClr val="dk1"/>
                          </a:solidFill>
                          <a:effectLst/>
                          <a:latin typeface="Arial" panose="020B0604020202020204" pitchFamily="34" charset="0"/>
                          <a:ea typeface="+mn-ea"/>
                          <a:cs typeface="Arial" panose="020B0604020202020204" pitchFamily="34" charset="0"/>
                        </a:rPr>
                        <a:t>2- Kurum bilgileri örneği</a:t>
                      </a:r>
                    </a:p>
                    <a:p>
                      <a:r>
                        <a:rPr lang="tr-TR" sz="1000" kern="1200" dirty="0">
                          <a:solidFill>
                            <a:schemeClr val="dk1"/>
                          </a:solidFill>
                          <a:effectLst/>
                          <a:latin typeface="Arial" panose="020B0604020202020204" pitchFamily="34" charset="0"/>
                          <a:ea typeface="+mn-ea"/>
                          <a:cs typeface="Arial" panose="020B0604020202020204" pitchFamily="34" charset="0"/>
                        </a:rPr>
                        <a:t>3- Özel motorlu taşıtlar sürücüleri kursunda programlara kursiyer kaydı olmadığına dair beyan</a:t>
                      </a:r>
                    </a:p>
                    <a:p>
                      <a:r>
                        <a:rPr lang="tr-TR" sz="1000" kern="1200" dirty="0">
                          <a:solidFill>
                            <a:schemeClr val="dk1"/>
                          </a:solidFill>
                          <a:effectLst/>
                          <a:latin typeface="Arial" panose="020B0604020202020204" pitchFamily="34" charset="0"/>
                          <a:ea typeface="+mn-ea"/>
                          <a:cs typeface="Arial" panose="020B0604020202020204" pitchFamily="34" charset="0"/>
                        </a:rPr>
                        <a:t>4- İdareci ve personel istifa dilekçeleri</a:t>
                      </a:r>
                    </a:p>
                    <a:p>
                      <a:r>
                        <a:rPr lang="tr-TR" sz="1000" kern="1200" dirty="0">
                          <a:solidFill>
                            <a:schemeClr val="dk1"/>
                          </a:solidFill>
                          <a:effectLst/>
                          <a:latin typeface="Arial" panose="020B0604020202020204" pitchFamily="34" charset="0"/>
                          <a:ea typeface="+mn-ea"/>
                          <a:cs typeface="Arial" panose="020B0604020202020204" pitchFamily="34" charset="0"/>
                        </a:rPr>
                        <a:t>5- Dönüştürülecek kurum ile ilgili kurum açmada istenilen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1011933">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Motorlu Taşıt Sürücüleri Kurslarında Kurucu Temsilcisi Değişikliği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 temsilcisi değişikliğine ilişkin 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Kurucu temsilcisi belirlendiğine ilişkin yönetim kurulu veya genel kurul kararı</a:t>
                      </a:r>
                    </a:p>
                    <a:p>
                      <a:r>
                        <a:rPr lang="tr-TR" sz="1000" kern="1200" dirty="0">
                          <a:solidFill>
                            <a:schemeClr val="dk1"/>
                          </a:solidFill>
                          <a:effectLst/>
                          <a:latin typeface="Arial" panose="020B0604020202020204" pitchFamily="34" charset="0"/>
                          <a:ea typeface="+mn-ea"/>
                          <a:cs typeface="Arial" panose="020B0604020202020204" pitchFamily="34" charset="0"/>
                        </a:rPr>
                        <a:t>3- Yeni kurucu temsilcisine ait adli sicil beyanı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3831762"/>
                  </a:ext>
                </a:extLst>
              </a:tr>
            </a:tbl>
          </a:graphicData>
        </a:graphic>
      </p:graphicFrame>
    </p:spTree>
    <p:extLst>
      <p:ext uri="{BB962C8B-B14F-4D97-AF65-F5344CB8AC3E}">
        <p14:creationId xmlns:p14="http://schemas.microsoft.com/office/powerpoint/2010/main" val="3005441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11</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580025051"/>
              </p:ext>
            </p:extLst>
          </p:nvPr>
        </p:nvGraphicFramePr>
        <p:xfrm>
          <a:off x="431800" y="2024061"/>
          <a:ext cx="11295856" cy="204216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29741">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248307">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Motorlu Taşıt Sürücüleri Kurslarında Yerleşim Planı ve Kontenjan Değişikliği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Yapılacak değişiklikleri gösterir ayrıntılı kurucu -kurucu temsilcisi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Kurumun son yerleşimini gösteren 35x50 cm veya A3 ebadında yerleşim planı ve cd (3 adet )</a:t>
                      </a:r>
                    </a:p>
                    <a:p>
                      <a:r>
                        <a:rPr lang="tr-TR" sz="1000" kern="1200" dirty="0">
                          <a:solidFill>
                            <a:schemeClr val="dk1"/>
                          </a:solidFill>
                          <a:effectLst/>
                          <a:latin typeface="Arial" panose="020B0604020202020204" pitchFamily="34" charset="0"/>
                          <a:ea typeface="+mn-ea"/>
                          <a:cs typeface="Arial" panose="020B0604020202020204" pitchFamily="34" charset="0"/>
                        </a:rPr>
                        <a:t>3- Eski yerleşim planı (1 adet)</a:t>
                      </a:r>
                    </a:p>
                    <a:p>
                      <a:r>
                        <a:rPr lang="tr-TR" sz="1000" kern="1200" dirty="0">
                          <a:solidFill>
                            <a:schemeClr val="dk1"/>
                          </a:solidFill>
                          <a:effectLst/>
                          <a:latin typeface="Arial" panose="020B0604020202020204" pitchFamily="34" charset="0"/>
                          <a:ea typeface="+mn-ea"/>
                          <a:cs typeface="Arial" panose="020B0604020202020204" pitchFamily="34" charset="0"/>
                        </a:rPr>
                        <a:t>4- Ruhsatname örneği</a:t>
                      </a:r>
                    </a:p>
                    <a:p>
                      <a:r>
                        <a:rPr lang="tr-TR" sz="1000" kern="1200" dirty="0">
                          <a:solidFill>
                            <a:schemeClr val="dk1"/>
                          </a:solidFill>
                          <a:effectLst/>
                          <a:latin typeface="Arial" panose="020B0604020202020204" pitchFamily="34" charset="0"/>
                          <a:ea typeface="+mn-ea"/>
                          <a:cs typeface="Arial" panose="020B0604020202020204" pitchFamily="34" charset="0"/>
                        </a:rPr>
                        <a:t>5-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1000" kern="1200" dirty="0">
                          <a:solidFill>
                            <a:schemeClr val="dk1"/>
                          </a:solidFill>
                          <a:effectLst/>
                          <a:latin typeface="Arial" panose="020B0604020202020204" pitchFamily="34" charset="0"/>
                          <a:ea typeface="+mn-ea"/>
                          <a:cs typeface="Arial" panose="020B0604020202020204" pitchFamily="34" charset="0"/>
                        </a:rPr>
                        <a:t>6- İl sağlık müdürlüğünce düzenlenecek olan, binanın ve çevresinin sağlık yönünden uygun olduğuna ilişkin rapor</a:t>
                      </a:r>
                    </a:p>
                    <a:p>
                      <a:r>
                        <a:rPr lang="tr-TR" sz="1000" kern="1200" dirty="0">
                          <a:solidFill>
                            <a:schemeClr val="dk1"/>
                          </a:solidFill>
                          <a:effectLst/>
                          <a:latin typeface="Arial" panose="020B0604020202020204" pitchFamily="34" charset="0"/>
                          <a:ea typeface="+mn-ea"/>
                          <a:cs typeface="Arial" panose="020B0604020202020204" pitchFamily="34" charset="0"/>
                        </a:rPr>
                        <a:t>7- İtfaiye müdürlüğünce düzenlenecek olan binada yangına karşı ilgili mevzuata göre gerekli önlemlerin alındığına ilişkin rapor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4264138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12</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1061588808"/>
              </p:ext>
            </p:extLst>
          </p:nvPr>
        </p:nvGraphicFramePr>
        <p:xfrm>
          <a:off x="431800" y="2024061"/>
          <a:ext cx="11295856" cy="2436386"/>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40339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004833">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Motorlu Taşıt Sürücüleri Kurslarında Program İlavesi Yapma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Kurumun son yerleşimini gösteren 35x50 cm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3- İlave edilecek program ile programın onaylandığı Talim ve Terbiye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4- Bölüm ve araç-gereç listesi</a:t>
                      </a:r>
                    </a:p>
                    <a:p>
                      <a:r>
                        <a:rPr lang="tr-TR" sz="1000" kern="1200" dirty="0">
                          <a:solidFill>
                            <a:schemeClr val="dk1"/>
                          </a:solidFill>
                          <a:effectLst/>
                          <a:latin typeface="Arial" panose="020B0604020202020204" pitchFamily="34" charset="0"/>
                          <a:ea typeface="+mn-ea"/>
                          <a:cs typeface="Arial" panose="020B0604020202020204" pitchFamily="34" charset="0"/>
                        </a:rPr>
                        <a:t>5- Eğitim personeli çalışma izin tekliflerinin yapılacağına dair beyan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1004833">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Motorlu Taşıt Sürücüleri Kurslarında Görevlendirilecek Yönetici Tekliflerinin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Diploma veya diploma yerine geçen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4- Daha önce resmî veya özel öğretim kurumlarında eğitim personeli olarak çalışmış olanlardan en son görev yerinden ayrılışını gösterir belge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17957043"/>
                  </a:ext>
                </a:extLst>
              </a:tr>
            </a:tbl>
          </a:graphicData>
        </a:graphic>
      </p:graphicFrame>
    </p:spTree>
    <p:extLst>
      <p:ext uri="{BB962C8B-B14F-4D97-AF65-F5344CB8AC3E}">
        <p14:creationId xmlns:p14="http://schemas.microsoft.com/office/powerpoint/2010/main" val="173519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13</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140333410"/>
              </p:ext>
            </p:extLst>
          </p:nvPr>
        </p:nvGraphicFramePr>
        <p:xfrm>
          <a:off x="431800" y="2024061"/>
          <a:ext cx="11295856" cy="265489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418253">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069930">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Motorlu Taşıt Sürücüleri Kurslarında Ders Saat Ücretli Eğitim Personeli Görevlendirilmesi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Çalışmakta olduğu kurumca verilecek muvafakat belgesi</a:t>
                      </a:r>
                    </a:p>
                    <a:p>
                      <a:r>
                        <a:rPr lang="tr-TR" sz="1000" kern="1200" dirty="0">
                          <a:solidFill>
                            <a:schemeClr val="dk1"/>
                          </a:solidFill>
                          <a:effectLst/>
                          <a:latin typeface="Arial" panose="020B0604020202020204" pitchFamily="34" charset="0"/>
                          <a:ea typeface="+mn-ea"/>
                          <a:cs typeface="Arial" panose="020B0604020202020204" pitchFamily="34" charset="0"/>
                        </a:rPr>
                        <a:t>4-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5- Diploma veya diploma yerine geçen belgenin aslı veya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6- Sertifikanın aslı veya milli eğitim müdürlüğünce onaylı örneği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1135257">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Motorlu Taşıt Sürücüleri Kurslarında Eğitim Personeli Görevlendirilmesi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geçen belgenin aslı veya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Sertifikanın aslı veya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6- Daha önce resmî veya özel öğretim kurumlarında eğitim personeli olarak çalışmış olanlardan en son görev yerinden ayrılışını gösterir belge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44274058"/>
                  </a:ext>
                </a:extLst>
              </a:tr>
            </a:tbl>
          </a:graphicData>
        </a:graphic>
      </p:graphicFrame>
    </p:spTree>
    <p:extLst>
      <p:ext uri="{BB962C8B-B14F-4D97-AF65-F5344CB8AC3E}">
        <p14:creationId xmlns:p14="http://schemas.microsoft.com/office/powerpoint/2010/main" val="350847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14</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242375330"/>
              </p:ext>
            </p:extLst>
          </p:nvPr>
        </p:nvGraphicFramePr>
        <p:xfrm>
          <a:off x="431800" y="2024061"/>
          <a:ext cx="11295856" cy="2648145"/>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60564">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74047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Motorlu Taşıt Sürücüleri Kurslarında Diğer Personel Görevlendirilmesi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geçen belgenin aslı veya milli eğitim müdürlüğünce onaylı örneği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4047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Motorlu Taşıt Sürücüleri Kurslarında Zayi Edilen ve Yıpranan Sertifikaların Değiştirilmesi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Dilekçe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r h="74047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Çeşitli Kursların İsim Değişikliği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Ortaklar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3- Dergi ismi kullanılacak ise dergi örneği, markalı isim kullanılacaksa marka tescil belgesi ile isim hakkı sözleşmesi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14594544"/>
                  </a:ext>
                </a:extLst>
              </a:tr>
            </a:tbl>
          </a:graphicData>
        </a:graphic>
      </p:graphicFrame>
    </p:spTree>
    <p:extLst>
      <p:ext uri="{BB962C8B-B14F-4D97-AF65-F5344CB8AC3E}">
        <p14:creationId xmlns:p14="http://schemas.microsoft.com/office/powerpoint/2010/main" val="1993641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5017244"/>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15</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extLst>
              <p:ext uri="{D42A27DB-BD31-4B8C-83A1-F6EECF244321}">
                <p14:modId xmlns:p14="http://schemas.microsoft.com/office/powerpoint/2010/main" val="4010389939"/>
              </p:ext>
            </p:extLst>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334098134"/>
              </p:ext>
            </p:extLst>
          </p:nvPr>
        </p:nvGraphicFramePr>
        <p:xfrm>
          <a:off x="431800" y="2024061"/>
          <a:ext cx="11295856" cy="298704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408978">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252144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Çeşitli Kurs Açma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tr-TR" sz="900" kern="1200" dirty="0">
                          <a:solidFill>
                            <a:schemeClr val="dk1"/>
                          </a:solidFill>
                          <a:effectLst/>
                          <a:latin typeface="Arial" panose="020B0604020202020204" pitchFamily="34" charset="0"/>
                          <a:ea typeface="+mn-ea"/>
                          <a:cs typeface="Arial" panose="020B0604020202020204" pitchFamily="34" charset="0"/>
                        </a:rPr>
                        <a:t>1- Başvuru formu</a:t>
                      </a:r>
                    </a:p>
                    <a:p>
                      <a:pPr algn="just"/>
                      <a:r>
                        <a:rPr lang="tr-TR" sz="900" kern="1200" dirty="0">
                          <a:solidFill>
                            <a:schemeClr val="dk1"/>
                          </a:solidFill>
                          <a:effectLst/>
                          <a:latin typeface="Arial" panose="020B0604020202020204" pitchFamily="34" charset="0"/>
                          <a:ea typeface="+mn-ea"/>
                          <a:cs typeface="Arial" panose="020B0604020202020204" pitchFamily="34" charset="0"/>
                        </a:rPr>
                        <a:t>2- Kurucu/kurucu temsilcisine ait adli sicil beyanı</a:t>
                      </a:r>
                    </a:p>
                    <a:p>
                      <a:pPr algn="just"/>
                      <a:r>
                        <a:rPr lang="tr-TR" sz="900" kern="1200" dirty="0">
                          <a:solidFill>
                            <a:schemeClr val="dk1"/>
                          </a:solidFill>
                          <a:effectLst/>
                          <a:latin typeface="Arial" panose="020B0604020202020204" pitchFamily="34" charset="0"/>
                          <a:ea typeface="+mn-ea"/>
                          <a:cs typeface="Arial" panose="020B0604020202020204" pitchFamily="34" charset="0"/>
                        </a:rPr>
                        <a:t>3- Kurucu tüzel kişi ise ticaret sicil gazetesi ana sözleşme, tüzük ya da vakıf senedi</a:t>
                      </a:r>
                    </a:p>
                    <a:p>
                      <a:pPr algn="just"/>
                      <a:r>
                        <a:rPr lang="tr-TR" sz="900" kern="1200" dirty="0">
                          <a:solidFill>
                            <a:schemeClr val="dk1"/>
                          </a:solidFill>
                          <a:effectLst/>
                          <a:latin typeface="Arial" panose="020B0604020202020204" pitchFamily="34" charset="0"/>
                          <a:ea typeface="+mn-ea"/>
                          <a:cs typeface="Arial" panose="020B0604020202020204" pitchFamily="34" charset="0"/>
                        </a:rPr>
                        <a:t>4- Kurucu temsilcisi görevlendirmesine ilişkin yönetim kurulu veya genel kurul kararı</a:t>
                      </a:r>
                    </a:p>
                    <a:p>
                      <a:pPr algn="just"/>
                      <a:r>
                        <a:rPr lang="tr-TR" sz="900" kern="1200" dirty="0">
                          <a:solidFill>
                            <a:schemeClr val="dk1"/>
                          </a:solidFill>
                          <a:effectLst/>
                          <a:latin typeface="Arial" panose="020B0604020202020204" pitchFamily="34" charset="0"/>
                          <a:ea typeface="+mn-ea"/>
                          <a:cs typeface="Arial" panose="020B0604020202020204" pitchFamily="34" charset="0"/>
                        </a:rPr>
                        <a:t>5- 35*50 veya A3 ebadında yerleşim planı ve cd (3 adet )</a:t>
                      </a:r>
                    </a:p>
                    <a:p>
                      <a:pPr algn="just"/>
                      <a:r>
                        <a:rPr lang="tr-TR" sz="900" kern="1200" dirty="0">
                          <a:solidFill>
                            <a:schemeClr val="dk1"/>
                          </a:solidFill>
                          <a:effectLst/>
                          <a:latin typeface="Arial" panose="020B0604020202020204" pitchFamily="34" charset="0"/>
                          <a:ea typeface="+mn-ea"/>
                          <a:cs typeface="Arial" panose="020B0604020202020204" pitchFamily="34" charset="0"/>
                        </a:rPr>
                        <a:t>6-Resmî benzeri olmayan veya deneme mahiyetinde program uygulayan kurumlar ile Bakanlıkça onaylanarak uygulamaya konulmuş öğretim programı ve haftalık ders çizelgesi bulunmayan kurumlar için; Bakanlıkça onaylanmak üzere 3 nüsha öğretim programı, haftalık ders çizelgesi ve CD</a:t>
                      </a:r>
                    </a:p>
                    <a:p>
                      <a:pPr algn="just"/>
                      <a:r>
                        <a:rPr lang="tr-TR" sz="900" kern="1200" dirty="0">
                          <a:solidFill>
                            <a:schemeClr val="dk1"/>
                          </a:solidFill>
                          <a:effectLst/>
                          <a:latin typeface="Arial" panose="020B0604020202020204" pitchFamily="34" charset="0"/>
                          <a:ea typeface="+mn-ea"/>
                          <a:cs typeface="Arial" panose="020B0604020202020204" pitchFamily="34" charset="0"/>
                        </a:rPr>
                        <a:t>7- Kursta uygulanacak olan Talim ve Terbiye Kurulu Başkanlığınca onaylanmış programların karar tarih ve sayıları</a:t>
                      </a:r>
                    </a:p>
                    <a:p>
                      <a:pPr algn="just"/>
                      <a:r>
                        <a:rPr lang="tr-TR" sz="900" kern="1200" dirty="0">
                          <a:solidFill>
                            <a:schemeClr val="dk1"/>
                          </a:solidFill>
                          <a:effectLst/>
                          <a:latin typeface="Arial" panose="020B0604020202020204" pitchFamily="34" charset="0"/>
                          <a:ea typeface="+mn-ea"/>
                          <a:cs typeface="Arial" panose="020B0604020202020204" pitchFamily="34" charset="0"/>
                        </a:rPr>
                        <a:t>8- Denizcilik ve havacılık kursu gibi özellik arz eden özel öğretim kurumları için ilgili bakanlıkların uygun görüşü</a:t>
                      </a:r>
                    </a:p>
                    <a:p>
                      <a:pPr algn="just"/>
                      <a:r>
                        <a:rPr lang="tr-TR" sz="900" kern="1200" dirty="0">
                          <a:solidFill>
                            <a:schemeClr val="dk1"/>
                          </a:solidFill>
                          <a:effectLst/>
                          <a:latin typeface="Arial" panose="020B0604020202020204" pitchFamily="34" charset="0"/>
                          <a:ea typeface="+mn-ea"/>
                          <a:cs typeface="Arial" panose="020B0604020202020204" pitchFamily="34" charset="0"/>
                        </a:rPr>
                        <a:t>9- Yönetici çalışma izin teklifi</a:t>
                      </a:r>
                    </a:p>
                    <a:p>
                      <a:pPr algn="just"/>
                      <a:r>
                        <a:rPr lang="tr-TR" sz="900" kern="1200" dirty="0">
                          <a:solidFill>
                            <a:schemeClr val="dk1"/>
                          </a:solidFill>
                          <a:effectLst/>
                          <a:latin typeface="Arial" panose="020B0604020202020204" pitchFamily="34" charset="0"/>
                          <a:ea typeface="+mn-ea"/>
                          <a:cs typeface="Arial" panose="020B0604020202020204" pitchFamily="34" charset="0"/>
                        </a:rPr>
                        <a:t>10- ..Öğretime başlamadan önce gerekli tüm personelin atamasının yapılacağına dair kurucunun yazılı beyanı</a:t>
                      </a:r>
                    </a:p>
                    <a:p>
                      <a:pPr algn="just"/>
                      <a:r>
                        <a:rPr lang="tr-TR" sz="900" kern="1200" dirty="0">
                          <a:solidFill>
                            <a:schemeClr val="dk1"/>
                          </a:solidFill>
                          <a:effectLst/>
                          <a:latin typeface="Arial" panose="020B0604020202020204" pitchFamily="34" charset="0"/>
                          <a:ea typeface="+mn-ea"/>
                          <a:cs typeface="Arial" panose="020B0604020202020204" pitchFamily="34" charset="0"/>
                        </a:rPr>
                        <a:t>11- Kira sözleşmesi ve tapu örneği</a:t>
                      </a:r>
                    </a:p>
                    <a:p>
                      <a:pPr algn="just"/>
                      <a:r>
                        <a:rPr lang="tr-TR" sz="900" kern="1200" dirty="0">
                          <a:solidFill>
                            <a:schemeClr val="dk1"/>
                          </a:solidFill>
                          <a:effectLst/>
                          <a:latin typeface="Arial" panose="020B0604020202020204" pitchFamily="34" charset="0"/>
                          <a:ea typeface="+mn-ea"/>
                          <a:cs typeface="Arial" panose="020B0604020202020204" pitchFamily="34" charset="0"/>
                        </a:rPr>
                        <a:t>12-Kurum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pPr algn="just"/>
                      <a:r>
                        <a:rPr lang="tr-TR" sz="900" kern="1200" dirty="0">
                          <a:solidFill>
                            <a:schemeClr val="dk1"/>
                          </a:solidFill>
                          <a:effectLst/>
                          <a:latin typeface="Arial" panose="020B0604020202020204" pitchFamily="34" charset="0"/>
                          <a:ea typeface="+mn-ea"/>
                          <a:cs typeface="Arial" panose="020B0604020202020204" pitchFamily="34" charset="0"/>
                        </a:rPr>
                        <a:t>13- İl sağlık müdürlüğünce düzenlenecek olan, binanın ve çevresinin sağlık yönünden uygun olduğuna ilişkin rapor</a:t>
                      </a:r>
                    </a:p>
                    <a:p>
                      <a:pPr algn="just"/>
                      <a:r>
                        <a:rPr lang="tr-TR" sz="900" kern="1200" dirty="0">
                          <a:solidFill>
                            <a:schemeClr val="dk1"/>
                          </a:solidFill>
                          <a:effectLst/>
                          <a:latin typeface="Arial" panose="020B0604020202020204" pitchFamily="34" charset="0"/>
                          <a:ea typeface="+mn-ea"/>
                          <a:cs typeface="Arial" panose="020B0604020202020204" pitchFamily="34" charset="0"/>
                        </a:rPr>
                        <a:t>14- İtfaiye müdürlüğünce düzenlenecek olan binada yangına karşı ilgili mevzuata göre gerekli önlemlerin alındığına ilişkin rapor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391211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16</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939417593"/>
              </p:ext>
            </p:extLst>
          </p:nvPr>
        </p:nvGraphicFramePr>
        <p:xfrm>
          <a:off x="431800" y="2024061"/>
          <a:ext cx="11295856" cy="2733866"/>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92741">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14890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Çeşitli Kursun Devredilmesi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Dilekçe</a:t>
                      </a:r>
                    </a:p>
                    <a:p>
                      <a:r>
                        <a:rPr lang="tr-TR" sz="1000" kern="1200" dirty="0">
                          <a:solidFill>
                            <a:schemeClr val="dk1"/>
                          </a:solidFill>
                          <a:effectLst/>
                          <a:latin typeface="Arial" panose="020B0604020202020204" pitchFamily="34" charset="0"/>
                          <a:ea typeface="+mn-ea"/>
                          <a:cs typeface="Arial" panose="020B0604020202020204" pitchFamily="34" charset="0"/>
                        </a:rPr>
                        <a:t>2- Noterlik tarafından düzenlenen yönetmeliğe uygun devir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Yeni kurucu/kurucu temsilcisine ait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5- Kurucu tüzel kişi ise Ticaret Sicil Gazetesi ana sözleşmesi, tüzük ya da vakıf senedi</a:t>
                      </a:r>
                    </a:p>
                    <a:p>
                      <a:r>
                        <a:rPr lang="tr-TR" sz="1000" kern="1200" dirty="0">
                          <a:solidFill>
                            <a:schemeClr val="dk1"/>
                          </a:solidFill>
                          <a:effectLst/>
                          <a:latin typeface="Arial" panose="020B0604020202020204" pitchFamily="34" charset="0"/>
                          <a:ea typeface="+mn-ea"/>
                          <a:cs typeface="Arial" panose="020B0604020202020204" pitchFamily="34" charset="0"/>
                        </a:rPr>
                        <a:t>6- Kurucu temsilcisinin belirlendiği yönetim kurulu veya genel kurul kararı</a:t>
                      </a:r>
                    </a:p>
                    <a:p>
                      <a:r>
                        <a:rPr lang="tr-TR" sz="1000" kern="1200" dirty="0">
                          <a:solidFill>
                            <a:schemeClr val="dk1"/>
                          </a:solidFill>
                          <a:effectLst/>
                          <a:latin typeface="Arial" panose="020B0604020202020204" pitchFamily="34" charset="0"/>
                          <a:ea typeface="+mn-ea"/>
                          <a:cs typeface="Arial" panose="020B0604020202020204" pitchFamily="34" charset="0"/>
                        </a:rPr>
                        <a:t>7- Yenilenen idareci ve personel sözleşmeleri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114890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Çeşitli Kursun Kurucu İsteğiyle Kapatılması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Ruhsatname örneği</a:t>
                      </a:r>
                    </a:p>
                    <a:p>
                      <a:r>
                        <a:rPr lang="tr-TR" sz="1000" kern="1200" dirty="0">
                          <a:solidFill>
                            <a:schemeClr val="dk1"/>
                          </a:solidFill>
                          <a:effectLst/>
                          <a:latin typeface="Arial" panose="020B0604020202020204" pitchFamily="34" charset="0"/>
                          <a:ea typeface="+mn-ea"/>
                          <a:cs typeface="Arial" panose="020B0604020202020204" pitchFamily="34" charset="0"/>
                        </a:rPr>
                        <a:t>3- Ortaklar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4- Tüm personele duyuru yazısı</a:t>
                      </a:r>
                    </a:p>
                    <a:p>
                      <a:r>
                        <a:rPr lang="tr-TR" sz="1000" kern="1200" dirty="0">
                          <a:solidFill>
                            <a:schemeClr val="dk1"/>
                          </a:solidFill>
                          <a:effectLst/>
                          <a:latin typeface="Arial" panose="020B0604020202020204" pitchFamily="34" charset="0"/>
                          <a:ea typeface="+mn-ea"/>
                          <a:cs typeface="Arial" panose="020B0604020202020204" pitchFamily="34" charset="0"/>
                        </a:rPr>
                        <a:t>5- İdareci ve personel istifa dilekçeleri</a:t>
                      </a:r>
                    </a:p>
                    <a:p>
                      <a:r>
                        <a:rPr lang="tr-TR" sz="1000" kern="1200" dirty="0">
                          <a:solidFill>
                            <a:schemeClr val="dk1"/>
                          </a:solidFill>
                          <a:effectLst/>
                          <a:latin typeface="Arial" panose="020B0604020202020204" pitchFamily="34" charset="0"/>
                          <a:ea typeface="+mn-ea"/>
                          <a:cs typeface="Arial" panose="020B0604020202020204" pitchFamily="34" charset="0"/>
                        </a:rPr>
                        <a:t>6- Kurumda öğrenci bulunmadığına dair beyan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272535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17</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extLst>
              <p:ext uri="{D42A27DB-BD31-4B8C-83A1-F6EECF244321}">
                <p14:modId xmlns:p14="http://schemas.microsoft.com/office/powerpoint/2010/main" val="4161729191"/>
              </p:ext>
            </p:extLst>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44445604"/>
              </p:ext>
            </p:extLst>
          </p:nvPr>
        </p:nvGraphicFramePr>
        <p:xfrm>
          <a:off x="431800" y="2024061"/>
          <a:ext cx="11295856" cy="274247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61833">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62310">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Çeşitli Kurslarda Kurum Nakli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9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900" kern="1200" dirty="0">
                          <a:solidFill>
                            <a:schemeClr val="dk1"/>
                          </a:solidFill>
                          <a:effectLst/>
                          <a:latin typeface="Arial" panose="020B0604020202020204" pitchFamily="34" charset="0"/>
                          <a:ea typeface="+mn-ea"/>
                          <a:cs typeface="Arial" panose="020B0604020202020204" pitchFamily="34" charset="0"/>
                        </a:rPr>
                        <a:t>2- Kira sözleşmesi ve tapu örneği</a:t>
                      </a:r>
                    </a:p>
                    <a:p>
                      <a:r>
                        <a:rPr lang="tr-TR" sz="900" kern="1200" dirty="0">
                          <a:solidFill>
                            <a:schemeClr val="dk1"/>
                          </a:solidFill>
                          <a:effectLst/>
                          <a:latin typeface="Arial" panose="020B0604020202020204" pitchFamily="34" charset="0"/>
                          <a:ea typeface="+mn-ea"/>
                          <a:cs typeface="Arial" panose="020B0604020202020204" pitchFamily="34" charset="0"/>
                        </a:rPr>
                        <a:t>3- 35*50 veya A3 ebadında yerleşim planı ve cd (3 adet )</a:t>
                      </a:r>
                    </a:p>
                    <a:p>
                      <a:r>
                        <a:rPr lang="tr-TR" sz="900" kern="1200" dirty="0">
                          <a:solidFill>
                            <a:schemeClr val="dk1"/>
                          </a:solidFill>
                          <a:effectLst/>
                          <a:latin typeface="Arial" panose="020B0604020202020204" pitchFamily="34" charset="0"/>
                          <a:ea typeface="+mn-ea"/>
                          <a:cs typeface="Arial" panose="020B0604020202020204" pitchFamily="34" charset="0"/>
                        </a:rPr>
                        <a:t>4- Kurum açılacak binanın ve çevresinin sağlık yönünden uygun olduğuna ilişkin il veya ilçe ilgili sağlık birimince düzenlenen rapor</a:t>
                      </a:r>
                    </a:p>
                    <a:p>
                      <a:r>
                        <a:rPr lang="tr-TR" sz="900" kern="1200" dirty="0">
                          <a:solidFill>
                            <a:schemeClr val="dk1"/>
                          </a:solidFill>
                          <a:effectLst/>
                          <a:latin typeface="Arial" panose="020B0604020202020204" pitchFamily="34" charset="0"/>
                          <a:ea typeface="+mn-ea"/>
                          <a:cs typeface="Arial" panose="020B0604020202020204" pitchFamily="34" charset="0"/>
                        </a:rPr>
                        <a:t>5- Kurum açılacak binada yangına karşı ilgili mevzuatına göre gerekli önlemlerin alındığına ilişkin İtfaiye müdürlüğünce düzenlenen rapor</a:t>
                      </a:r>
                    </a:p>
                    <a:p>
                      <a:r>
                        <a:rPr lang="tr-TR" sz="900" kern="1200" dirty="0">
                          <a:solidFill>
                            <a:schemeClr val="dk1"/>
                          </a:solidFill>
                          <a:effectLst/>
                          <a:latin typeface="Arial" panose="020B0604020202020204" pitchFamily="34" charset="0"/>
                          <a:ea typeface="+mn-ea"/>
                          <a:cs typeface="Arial" panose="020B0604020202020204" pitchFamily="34" charset="0"/>
                        </a:rPr>
                        <a:t>6-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900" kern="1200" dirty="0">
                          <a:solidFill>
                            <a:schemeClr val="dk1"/>
                          </a:solidFill>
                          <a:effectLst/>
                          <a:latin typeface="Arial" panose="020B0604020202020204" pitchFamily="34" charset="0"/>
                          <a:ea typeface="+mn-ea"/>
                          <a:cs typeface="Arial" panose="020B0604020202020204" pitchFamily="34" charset="0"/>
                        </a:rPr>
                        <a:t>7- Mevcut binadaki araç ve gereci yeni binaya taşıyacağına ve eksik araç ve gereci tamamlayacağına ilişkin kurucunun yazılı beyanı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57352">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Çeşitli Kurslarda Kurumların Dönüşümü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kurumun dönüştürmesine ilişkin yazısı</a:t>
                      </a:r>
                    </a:p>
                    <a:p>
                      <a:r>
                        <a:rPr lang="tr-TR" sz="1000" kern="1200" dirty="0">
                          <a:solidFill>
                            <a:schemeClr val="dk1"/>
                          </a:solidFill>
                          <a:effectLst/>
                          <a:latin typeface="Arial" panose="020B0604020202020204" pitchFamily="34" charset="0"/>
                          <a:ea typeface="+mn-ea"/>
                          <a:cs typeface="Arial" panose="020B0604020202020204" pitchFamily="34" charset="0"/>
                        </a:rPr>
                        <a:t>2- Kurum bilgileri örneği</a:t>
                      </a:r>
                    </a:p>
                    <a:p>
                      <a:r>
                        <a:rPr lang="tr-TR" sz="1000" kern="1200" dirty="0">
                          <a:solidFill>
                            <a:schemeClr val="dk1"/>
                          </a:solidFill>
                          <a:effectLst/>
                          <a:latin typeface="Arial" panose="020B0604020202020204" pitchFamily="34" charset="0"/>
                          <a:ea typeface="+mn-ea"/>
                          <a:cs typeface="Arial" panose="020B0604020202020204" pitchFamily="34" charset="0"/>
                        </a:rPr>
                        <a:t>3- Özel Çeşitli Kurslarda kayıtlı öğrenci olmadığına dair yazı</a:t>
                      </a:r>
                    </a:p>
                    <a:p>
                      <a:r>
                        <a:rPr lang="tr-TR" sz="1000" kern="1200" dirty="0">
                          <a:solidFill>
                            <a:schemeClr val="dk1"/>
                          </a:solidFill>
                          <a:effectLst/>
                          <a:latin typeface="Arial" panose="020B0604020202020204" pitchFamily="34" charset="0"/>
                          <a:ea typeface="+mn-ea"/>
                          <a:cs typeface="Arial" panose="020B0604020202020204" pitchFamily="34" charset="0"/>
                        </a:rPr>
                        <a:t>4- İdareci ve personel istifa dilekçeleri</a:t>
                      </a:r>
                    </a:p>
                    <a:p>
                      <a:r>
                        <a:rPr lang="tr-TR" sz="1000" kern="1200" dirty="0">
                          <a:solidFill>
                            <a:schemeClr val="dk1"/>
                          </a:solidFill>
                          <a:effectLst/>
                          <a:latin typeface="Arial" panose="020B0604020202020204" pitchFamily="34" charset="0"/>
                          <a:ea typeface="+mn-ea"/>
                          <a:cs typeface="Arial" panose="020B0604020202020204" pitchFamily="34" charset="0"/>
                        </a:rPr>
                        <a:t>5- Dönüştürülecek kurum ile ilgili kurum açmada istenilen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1127884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18</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932756386"/>
              </p:ext>
            </p:extLst>
          </p:nvPr>
        </p:nvGraphicFramePr>
        <p:xfrm>
          <a:off x="431800" y="2024061"/>
          <a:ext cx="11295856" cy="2772196"/>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Çeşitli Kurslarda Yerleşim Planı ve Kontenjan Değişikliği İsteği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Yapılacak değişiklikleri gösterir ayrıntılı kurucu/kurucu temsilcisi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Kurumun son yerleşimini gösteren 35x50 cm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3- Eski yerleşim planı (1 adet)</a:t>
                      </a:r>
                    </a:p>
                    <a:p>
                      <a:r>
                        <a:rPr lang="tr-TR" sz="1000" kern="1200" dirty="0">
                          <a:solidFill>
                            <a:schemeClr val="dk1"/>
                          </a:solidFill>
                          <a:effectLst/>
                          <a:latin typeface="Arial" panose="020B0604020202020204" pitchFamily="34" charset="0"/>
                          <a:ea typeface="+mn-ea"/>
                          <a:cs typeface="Arial" panose="020B0604020202020204" pitchFamily="34" charset="0"/>
                        </a:rPr>
                        <a:t>4- Ruhsatname örneği</a:t>
                      </a:r>
                    </a:p>
                    <a:p>
                      <a:r>
                        <a:rPr lang="tr-TR" sz="1000" kern="1200" dirty="0">
                          <a:solidFill>
                            <a:schemeClr val="dk1"/>
                          </a:solidFill>
                          <a:effectLst/>
                          <a:latin typeface="Arial" panose="020B0604020202020204" pitchFamily="34" charset="0"/>
                          <a:ea typeface="+mn-ea"/>
                          <a:cs typeface="Arial" panose="020B0604020202020204" pitchFamily="34" charset="0"/>
                        </a:rPr>
                        <a:t>5-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1000" kern="1200" dirty="0">
                          <a:solidFill>
                            <a:schemeClr val="dk1"/>
                          </a:solidFill>
                          <a:effectLst/>
                          <a:latin typeface="Arial" panose="020B0604020202020204" pitchFamily="34" charset="0"/>
                          <a:ea typeface="+mn-ea"/>
                          <a:cs typeface="Arial" panose="020B0604020202020204" pitchFamily="34" charset="0"/>
                        </a:rPr>
                        <a:t>6- İl sağlık müdürlüğünce düzenlenecek olan, binanın ve çevresinin sağlık yönünden uygun olduğuna ilişkin rapor</a:t>
                      </a:r>
                    </a:p>
                    <a:p>
                      <a:r>
                        <a:rPr lang="tr-TR" sz="1000" kern="1200" dirty="0">
                          <a:solidFill>
                            <a:schemeClr val="dk1"/>
                          </a:solidFill>
                          <a:effectLst/>
                          <a:latin typeface="Arial" panose="020B0604020202020204" pitchFamily="34" charset="0"/>
                          <a:ea typeface="+mn-ea"/>
                          <a:cs typeface="Arial" panose="020B0604020202020204" pitchFamily="34" charset="0"/>
                        </a:rPr>
                        <a:t>7- İtfaiye müdürlüğünce düzenlenecek olan binada yangına karşı ilgili mevzuata göre gerekli önlemlerin alındığına ilişkin rapor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Çeşitli Kursların Kurucu Temsilcisi Değişikliği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 temsilcisi değişikliğine ilişkin 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Kurucu temsilcisi belirlendiğine ilişkin yönetim kurulu veya genel kurul kararı</a:t>
                      </a:r>
                    </a:p>
                    <a:p>
                      <a:r>
                        <a:rPr lang="tr-TR" sz="1000" kern="1200" dirty="0">
                          <a:solidFill>
                            <a:schemeClr val="dk1"/>
                          </a:solidFill>
                          <a:effectLst/>
                          <a:latin typeface="Arial" panose="020B0604020202020204" pitchFamily="34" charset="0"/>
                          <a:ea typeface="+mn-ea"/>
                          <a:cs typeface="Arial" panose="020B0604020202020204" pitchFamily="34" charset="0"/>
                        </a:rPr>
                        <a:t>3- Yeni kurucu temsilcisine ait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Fotoğraf (1 adet)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35139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19</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49275400"/>
              </p:ext>
            </p:extLst>
          </p:nvPr>
        </p:nvGraphicFramePr>
        <p:xfrm>
          <a:off x="431800" y="2024061"/>
          <a:ext cx="11295856" cy="263099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198430">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Çeşitli Kurslarda Program İlavesi Yapma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Kurumun son yerleşimini gösteren 35x50 cm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3- İlave edilecek programa ait araç-gereç listesi</a:t>
                      </a:r>
                    </a:p>
                    <a:p>
                      <a:r>
                        <a:rPr lang="tr-TR" sz="1000" kern="1200" dirty="0">
                          <a:solidFill>
                            <a:schemeClr val="dk1"/>
                          </a:solidFill>
                          <a:effectLst/>
                          <a:latin typeface="Arial" panose="020B0604020202020204" pitchFamily="34" charset="0"/>
                          <a:ea typeface="+mn-ea"/>
                          <a:cs typeface="Arial" panose="020B0604020202020204" pitchFamily="34" charset="0"/>
                        </a:rPr>
                        <a:t>4- Eğitim personelinin çalışma izin tekliflerinin yapılacağına dair beyan</a:t>
                      </a:r>
                    </a:p>
                    <a:p>
                      <a:r>
                        <a:rPr lang="tr-TR" sz="1000" kern="1200" dirty="0">
                          <a:solidFill>
                            <a:schemeClr val="dk1"/>
                          </a:solidFill>
                          <a:effectLst/>
                          <a:latin typeface="Arial" panose="020B0604020202020204" pitchFamily="34" charset="0"/>
                          <a:ea typeface="+mn-ea"/>
                          <a:cs typeface="Arial" panose="020B0604020202020204" pitchFamily="34" charset="0"/>
                        </a:rPr>
                        <a:t>5- İlave edilecek program ile programın onaylandığı Talim ve Terbiye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Milli Eğitim Bakanlığı Özel Öğretim Kurumları Yönetmeliği Madde: 13 (RG:08.03.2008/26810)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Çeşitli Kurslarda Yönetici Teklifi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geçen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Daha önce resmî veya özel öğretim kurumlarında eğitim personeli olarak çalışmış olanlardan en son görev yerinden ayrılışını gösterir belge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129746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o 10">
            <a:extLst>
              <a:ext uri="{FF2B5EF4-FFF2-40B4-BE49-F238E27FC236}">
                <a16:creationId xmlns:a16="http://schemas.microsoft.com/office/drawing/2014/main" xmlns="" id="{148D8306-BCC0-492E-A9C4-C1730DCE9D42}"/>
              </a:ext>
            </a:extLst>
          </p:cNvPr>
          <p:cNvGraphicFramePr>
            <a:graphicFrameLocks noGrp="1"/>
          </p:cNvGraphicFramePr>
          <p:nvPr>
            <p:ph sz="half" idx="2"/>
            <p:extLst>
              <p:ext uri="{D42A27DB-BD31-4B8C-83A1-F6EECF244321}">
                <p14:modId xmlns:p14="http://schemas.microsoft.com/office/powerpoint/2010/main" val="746748839"/>
              </p:ext>
            </p:extLst>
          </p:nvPr>
        </p:nvGraphicFramePr>
        <p:xfrm>
          <a:off x="431800" y="2128838"/>
          <a:ext cx="11350625" cy="3708400"/>
        </p:xfrm>
        <a:graphic>
          <a:graphicData uri="http://schemas.openxmlformats.org/drawingml/2006/table">
            <a:tbl>
              <a:tblPr firstRow="1" bandRow="1">
                <a:tableStyleId>{6E25E649-3F16-4E02-A733-19D2CDBF48F0}</a:tableStyleId>
              </a:tblPr>
              <a:tblGrid>
                <a:gridCol w="1824037">
                  <a:extLst>
                    <a:ext uri="{9D8B030D-6E8A-4147-A177-3AD203B41FA5}">
                      <a16:colId xmlns:a16="http://schemas.microsoft.com/office/drawing/2014/main" xmlns="" val="1893249466"/>
                    </a:ext>
                  </a:extLst>
                </a:gridCol>
                <a:gridCol w="7059613">
                  <a:extLst>
                    <a:ext uri="{9D8B030D-6E8A-4147-A177-3AD203B41FA5}">
                      <a16:colId xmlns:a16="http://schemas.microsoft.com/office/drawing/2014/main" xmlns="" val="599907982"/>
                    </a:ext>
                  </a:extLst>
                </a:gridCol>
                <a:gridCol w="2466975">
                  <a:extLst>
                    <a:ext uri="{9D8B030D-6E8A-4147-A177-3AD203B41FA5}">
                      <a16:colId xmlns:a16="http://schemas.microsoft.com/office/drawing/2014/main" xmlns="" val="3858928422"/>
                    </a:ext>
                  </a:extLst>
                </a:gridCol>
              </a:tblGrid>
              <a:tr h="370840">
                <a:tc>
                  <a:txBody>
                    <a:bodyPr/>
                    <a:lstStyle/>
                    <a:p>
                      <a:pPr algn="ctr"/>
                      <a:r>
                        <a:rPr lang="tr-TR" dirty="0"/>
                        <a:t>SIRA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940"/>
                    </a:solidFill>
                  </a:tcPr>
                </a:tc>
                <a:tc>
                  <a:txBody>
                    <a:bodyPr/>
                    <a:lstStyle/>
                    <a:p>
                      <a:r>
                        <a:rPr lang="tr-TR" dirty="0"/>
                        <a:t>HİZMET STANDARTI OLAN BİRİMLER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940"/>
                    </a:solidFill>
                  </a:tcPr>
                </a:tc>
                <a:tc>
                  <a:txBody>
                    <a:bodyPr/>
                    <a:lstStyle/>
                    <a:p>
                      <a:pPr algn="ctr"/>
                      <a:r>
                        <a:rPr lang="tr-TR" dirty="0"/>
                        <a:t>SAYI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2940"/>
                    </a:solidFill>
                  </a:tcPr>
                </a:tc>
                <a:extLst>
                  <a:ext uri="{0D108BD9-81ED-4DB2-BD59-A6C34878D82A}">
                    <a16:rowId xmlns:a16="http://schemas.microsoft.com/office/drawing/2014/main" xmlns="" val="3092664405"/>
                  </a:ext>
                </a:extLst>
              </a:tr>
              <a:tr h="370840">
                <a:tc>
                  <a:txBody>
                    <a:bodyPr/>
                    <a:lstStyle/>
                    <a:p>
                      <a:pPr algn="ctr"/>
                      <a:r>
                        <a:rPr lang="tr-TR"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 sz="1800" dirty="0">
                          <a:solidFill>
                            <a:schemeClr val="tx1"/>
                          </a:solidFill>
                          <a:latin typeface="Arial"/>
                        </a:rPr>
                        <a:t>Hayat Boyu Öğrenme Şube Müdürlüğü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24055918"/>
                  </a:ext>
                </a:extLst>
              </a:tr>
              <a:tr h="370840">
                <a:tc>
                  <a:txBody>
                    <a:bodyPr/>
                    <a:lstStyle/>
                    <a:p>
                      <a:pPr algn="ctr"/>
                      <a:r>
                        <a:rPr lang="tr-TR"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 sz="1800" dirty="0">
                          <a:solidFill>
                            <a:schemeClr val="tx1"/>
                          </a:solidFill>
                          <a:latin typeface="Arial"/>
                        </a:rPr>
                        <a:t>İnsan Kaynakları Yönetimi Şube Müdürlüğü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8659290"/>
                  </a:ext>
                </a:extLst>
              </a:tr>
              <a:tr h="370840">
                <a:tc>
                  <a:txBody>
                    <a:bodyPr/>
                    <a:lstStyle/>
                    <a:p>
                      <a:pPr algn="ctr"/>
                      <a:r>
                        <a:rPr lang="tr-TR"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 sz="1800" dirty="0">
                          <a:solidFill>
                            <a:schemeClr val="tx1"/>
                          </a:solidFill>
                          <a:latin typeface="Arial"/>
                        </a:rPr>
                        <a:t>Özel Öğretim Kurumları Şube Müdürlüğü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93561316"/>
                  </a:ext>
                </a:extLst>
              </a:tr>
              <a:tr h="370840">
                <a:tc>
                  <a:txBody>
                    <a:bodyPr/>
                    <a:lstStyle/>
                    <a:p>
                      <a:pPr algn="ctr"/>
                      <a:r>
                        <a:rPr lang="tr-TR"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 sz="1800" dirty="0">
                          <a:solidFill>
                            <a:schemeClr val="tx1"/>
                          </a:solidFill>
                          <a:latin typeface="Arial"/>
                        </a:rPr>
                        <a:t>İnşaat Emlak Şube Müdürlüğü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95135225"/>
                  </a:ext>
                </a:extLst>
              </a:tr>
              <a:tr h="370840">
                <a:tc>
                  <a:txBody>
                    <a:bodyPr/>
                    <a:lstStyle/>
                    <a:p>
                      <a:pPr algn="ctr"/>
                      <a:r>
                        <a:rPr lang="tr-TR"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 sz="1800" dirty="0">
                          <a:solidFill>
                            <a:schemeClr val="tx1"/>
                          </a:solidFill>
                          <a:latin typeface="Arial"/>
                        </a:rPr>
                        <a:t>Ortaöğretim Şube Müdürlüğü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28990705"/>
                  </a:ext>
                </a:extLst>
              </a:tr>
              <a:tr h="370840">
                <a:tc>
                  <a:txBody>
                    <a:bodyPr/>
                    <a:lstStyle/>
                    <a:p>
                      <a:pPr algn="ctr"/>
                      <a:r>
                        <a:rPr lang="tr-TR"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 sz="1800" dirty="0">
                          <a:solidFill>
                            <a:schemeClr val="tx1"/>
                          </a:solidFill>
                          <a:latin typeface="Arial"/>
                        </a:rPr>
                        <a:t>Strateji Geliştirme Hizmetleri Şube Müdürlüğü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08631524"/>
                  </a:ext>
                </a:extLst>
              </a:tr>
              <a:tr h="370840">
                <a:tc>
                  <a:txBody>
                    <a:bodyPr/>
                    <a:lstStyle/>
                    <a:p>
                      <a:pPr algn="ctr"/>
                      <a:r>
                        <a:rPr lang="tr-TR"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 sz="1800" dirty="0">
                          <a:solidFill>
                            <a:schemeClr val="tx1"/>
                          </a:solidFill>
                          <a:latin typeface="Arial"/>
                        </a:rPr>
                        <a:t>Temel Eğitim Şube Müdürlüğü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50917835"/>
                  </a:ext>
                </a:extLst>
              </a:tr>
              <a:tr h="370840">
                <a:tc>
                  <a:txBody>
                    <a:bodyPr/>
                    <a:lstStyle/>
                    <a:p>
                      <a:pPr algn="ctr"/>
                      <a:r>
                        <a:rPr lang="tr-TR"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 sz="1800" dirty="0">
                          <a:solidFill>
                            <a:schemeClr val="tx1"/>
                          </a:solidFill>
                          <a:latin typeface="Arial"/>
                        </a:rPr>
                        <a:t>Eğitim Öğretim Şube Müdürlükleri Ortak Hizmet Standartları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0050856"/>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 sz="1800" dirty="0">
                          <a:solidFill>
                            <a:schemeClr val="tx1"/>
                          </a:solidFill>
                          <a:latin typeface="Arial"/>
                        </a:rPr>
                        <a:t>TOPLAM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 sz="1800" dirty="0">
                        <a:solidFill>
                          <a:schemeClr val="tx1"/>
                        </a:solidFill>
                        <a:latin typeface="Arial"/>
                      </a:endParaRPr>
                    </a:p>
                  </a:txBody>
                  <a:tcPr/>
                </a:tc>
                <a:tc>
                  <a:txBody>
                    <a:bodyPr/>
                    <a:lstStyle/>
                    <a:p>
                      <a:pPr algn="ctr"/>
                      <a:r>
                        <a:rPr lang="tr-TR" dirty="0"/>
                        <a:t>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90979209"/>
                  </a:ext>
                </a:extLst>
              </a:tr>
            </a:tbl>
          </a:graphicData>
        </a:graphic>
      </p:graphicFrame>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2</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spTree>
    <p:extLst>
      <p:ext uri="{BB962C8B-B14F-4D97-AF65-F5344CB8AC3E}">
        <p14:creationId xmlns:p14="http://schemas.microsoft.com/office/powerpoint/2010/main" val="3556408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20</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703500511"/>
              </p:ext>
            </p:extLst>
          </p:nvPr>
        </p:nvGraphicFramePr>
        <p:xfrm>
          <a:off x="431800" y="2024061"/>
          <a:ext cx="11295856" cy="243840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98870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Çeşitli Kurslarda Eğitim Personeli Teklifi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geçen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Daha önce başka bir resmi veya özel öğretim kurumunda çalışmış olanlardan görevden ayrılma belgeleri</a:t>
                      </a:r>
                    </a:p>
                    <a:p>
                      <a:r>
                        <a:rPr lang="tr-TR" sz="1000" kern="1200" dirty="0">
                          <a:solidFill>
                            <a:schemeClr val="dk1"/>
                          </a:solidFill>
                          <a:effectLst/>
                          <a:latin typeface="Arial" panose="020B0604020202020204" pitchFamily="34" charset="0"/>
                          <a:ea typeface="+mn-ea"/>
                          <a:cs typeface="Arial" panose="020B0604020202020204" pitchFamily="34" charset="0"/>
                        </a:rPr>
                        <a:t>6- Sertifikasının aslı veya milli eğitim müdürlüğünce onaylı örneği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Çeşitli Kurslarda Ders Saat Ücretli Eğitim Personeli Görevlendirme Teklifi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geçen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Çalışmakta olduğu kurumca verilecek muvafakat belgesi</a:t>
                      </a:r>
                    </a:p>
                    <a:p>
                      <a:r>
                        <a:rPr lang="tr-TR" sz="1000" kern="1200" dirty="0">
                          <a:solidFill>
                            <a:schemeClr val="dk1"/>
                          </a:solidFill>
                          <a:effectLst/>
                          <a:latin typeface="Arial" panose="020B0604020202020204" pitchFamily="34" charset="0"/>
                          <a:ea typeface="+mn-ea"/>
                          <a:cs typeface="Arial" panose="020B0604020202020204" pitchFamily="34" charset="0"/>
                        </a:rPr>
                        <a:t>6- Sertifikasının aslı veya milli eğitim müdürlüğünce onaylı örneği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3060258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21</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410755914"/>
              </p:ext>
            </p:extLst>
          </p:nvPr>
        </p:nvGraphicFramePr>
        <p:xfrm>
          <a:off x="431800" y="2024061"/>
          <a:ext cx="11295856" cy="257556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Hizmetiçi Eğitim Merkezi Açma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900" kern="1200" dirty="0">
                          <a:solidFill>
                            <a:schemeClr val="dk1"/>
                          </a:solidFill>
                          <a:effectLst/>
                          <a:latin typeface="Arial" panose="020B0604020202020204" pitchFamily="34" charset="0"/>
                          <a:ea typeface="+mn-ea"/>
                          <a:cs typeface="Arial" panose="020B0604020202020204" pitchFamily="34" charset="0"/>
                        </a:rPr>
                        <a:t>1- Başvuru formu</a:t>
                      </a:r>
                    </a:p>
                    <a:p>
                      <a:r>
                        <a:rPr lang="tr-TR" sz="900" kern="1200" dirty="0">
                          <a:solidFill>
                            <a:schemeClr val="dk1"/>
                          </a:solidFill>
                          <a:effectLst/>
                          <a:latin typeface="Arial" panose="020B0604020202020204" pitchFamily="34" charset="0"/>
                          <a:ea typeface="+mn-ea"/>
                          <a:cs typeface="Arial" panose="020B0604020202020204" pitchFamily="34" charset="0"/>
                        </a:rPr>
                        <a:t>2- Kurucu ya da kurucu temsilcisine ait yazılı adli sicil beyanı</a:t>
                      </a:r>
                    </a:p>
                    <a:p>
                      <a:r>
                        <a:rPr lang="tr-TR" sz="900" kern="1200" dirty="0">
                          <a:solidFill>
                            <a:schemeClr val="dk1"/>
                          </a:solidFill>
                          <a:effectLst/>
                          <a:latin typeface="Arial" panose="020B0604020202020204" pitchFamily="34" charset="0"/>
                          <a:ea typeface="+mn-ea"/>
                          <a:cs typeface="Arial" panose="020B0604020202020204" pitchFamily="34" charset="0"/>
                        </a:rPr>
                        <a:t>3- Kurucu tüzel kişi ise ticaret sicil gazetesi ana sözleşme, tüzük ya da vakıf senedi</a:t>
                      </a:r>
                    </a:p>
                    <a:p>
                      <a:r>
                        <a:rPr lang="tr-TR" sz="900" kern="1200" dirty="0">
                          <a:solidFill>
                            <a:schemeClr val="dk1"/>
                          </a:solidFill>
                          <a:effectLst/>
                          <a:latin typeface="Arial" panose="020B0604020202020204" pitchFamily="34" charset="0"/>
                          <a:ea typeface="+mn-ea"/>
                          <a:cs typeface="Arial" panose="020B0604020202020204" pitchFamily="34" charset="0"/>
                        </a:rPr>
                        <a:t>4- Kurucu temsilcisi belirlenmesine ilişkin yönetim kurulu veya genel kurul kararı</a:t>
                      </a:r>
                    </a:p>
                    <a:p>
                      <a:r>
                        <a:rPr lang="tr-TR" sz="900" kern="1200" dirty="0">
                          <a:solidFill>
                            <a:schemeClr val="dk1"/>
                          </a:solidFill>
                          <a:effectLst/>
                          <a:latin typeface="Arial" panose="020B0604020202020204" pitchFamily="34" charset="0"/>
                          <a:ea typeface="+mn-ea"/>
                          <a:cs typeface="Arial" panose="020B0604020202020204" pitchFamily="34" charset="0"/>
                        </a:rPr>
                        <a:t>5- 35*50 cm veya A3 ebadında yerleşim planı ve cd (3 adet)</a:t>
                      </a:r>
                    </a:p>
                    <a:p>
                      <a:r>
                        <a:rPr lang="tr-TR" sz="900" kern="1200" dirty="0">
                          <a:solidFill>
                            <a:schemeClr val="dk1"/>
                          </a:solidFill>
                          <a:effectLst/>
                          <a:latin typeface="Arial" panose="020B0604020202020204" pitchFamily="34" charset="0"/>
                          <a:ea typeface="+mn-ea"/>
                          <a:cs typeface="Arial" panose="020B0604020202020204" pitchFamily="34" charset="0"/>
                        </a:rPr>
                        <a:t>6- Kira sözleşmesi ve tapu örneği</a:t>
                      </a:r>
                    </a:p>
                    <a:p>
                      <a:r>
                        <a:rPr lang="tr-TR" sz="900" kern="1200" dirty="0">
                          <a:solidFill>
                            <a:schemeClr val="dk1"/>
                          </a:solidFill>
                          <a:effectLst/>
                          <a:latin typeface="Arial" panose="020B0604020202020204" pitchFamily="34" charset="0"/>
                          <a:ea typeface="+mn-ea"/>
                          <a:cs typeface="Arial" panose="020B0604020202020204" pitchFamily="34" charset="0"/>
                        </a:rPr>
                        <a:t>7- Kurumda uygulanacak olan programların Talim ve Terbiye Kurulu onay tarih ve sayıları</a:t>
                      </a:r>
                    </a:p>
                    <a:p>
                      <a:r>
                        <a:rPr lang="tr-TR" sz="900" kern="1200" dirty="0">
                          <a:solidFill>
                            <a:schemeClr val="dk1"/>
                          </a:solidFill>
                          <a:effectLst/>
                          <a:latin typeface="Arial" panose="020B0604020202020204" pitchFamily="34" charset="0"/>
                          <a:ea typeface="+mn-ea"/>
                          <a:cs typeface="Arial" panose="020B0604020202020204" pitchFamily="34" charset="0"/>
                        </a:rPr>
                        <a:t>8- Marka ismi kullanacaksa marka tescil belgesi ve isim hakkı sözleşmesi</a:t>
                      </a:r>
                    </a:p>
                    <a:p>
                      <a:r>
                        <a:rPr lang="tr-TR" sz="900" kern="1200" dirty="0">
                          <a:solidFill>
                            <a:schemeClr val="dk1"/>
                          </a:solidFill>
                          <a:effectLst/>
                          <a:latin typeface="Arial" panose="020B0604020202020204" pitchFamily="34" charset="0"/>
                          <a:ea typeface="+mn-ea"/>
                          <a:cs typeface="Arial" panose="020B0604020202020204" pitchFamily="34" charset="0"/>
                        </a:rPr>
                        <a:t>9- Yönetici çalışma izin teklifi</a:t>
                      </a:r>
                    </a:p>
                    <a:p>
                      <a:r>
                        <a:rPr lang="tr-TR" sz="900" kern="1200" dirty="0">
                          <a:solidFill>
                            <a:schemeClr val="dk1"/>
                          </a:solidFill>
                          <a:effectLst/>
                          <a:latin typeface="Arial" panose="020B0604020202020204" pitchFamily="34" charset="0"/>
                          <a:ea typeface="+mn-ea"/>
                          <a:cs typeface="Arial" panose="020B0604020202020204" pitchFamily="34" charset="0"/>
                        </a:rPr>
                        <a:t>10- Öğretime başlamadan önce gerekli tüm personelin atamasının yapılacağına dair kurucunun yazılı beyanı</a:t>
                      </a:r>
                    </a:p>
                    <a:p>
                      <a:r>
                        <a:rPr lang="tr-TR" sz="900" kern="1200" dirty="0">
                          <a:solidFill>
                            <a:schemeClr val="dk1"/>
                          </a:solidFill>
                          <a:effectLst/>
                          <a:latin typeface="Arial" panose="020B0604020202020204" pitchFamily="34" charset="0"/>
                          <a:ea typeface="+mn-ea"/>
                          <a:cs typeface="Arial" panose="020B0604020202020204" pitchFamily="34" charset="0"/>
                        </a:rPr>
                        <a:t>11-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900" kern="1200" dirty="0">
                          <a:solidFill>
                            <a:schemeClr val="dk1"/>
                          </a:solidFill>
                          <a:effectLst/>
                          <a:latin typeface="Arial" panose="020B0604020202020204" pitchFamily="34" charset="0"/>
                          <a:ea typeface="+mn-ea"/>
                          <a:cs typeface="Arial" panose="020B0604020202020204" pitchFamily="34" charset="0"/>
                        </a:rPr>
                        <a:t>12- İl sağlık müdürlüğünce düzenlenecek olan, binanın ve çevresinin sağlık yönünden uygun olduğuna ilişkin rapor</a:t>
                      </a:r>
                    </a:p>
                    <a:p>
                      <a:r>
                        <a:rPr lang="tr-TR" sz="900" kern="1200" dirty="0">
                          <a:solidFill>
                            <a:schemeClr val="dk1"/>
                          </a:solidFill>
                          <a:effectLst/>
                          <a:latin typeface="Arial" panose="020B0604020202020204" pitchFamily="34" charset="0"/>
                          <a:ea typeface="+mn-ea"/>
                          <a:cs typeface="Arial" panose="020B0604020202020204" pitchFamily="34" charset="0"/>
                        </a:rPr>
                        <a:t>13- İtfaiye müdürlüğünce düzenlenecek olan binada yangına karşı ilgili mevzuata göre gerekli önlemlerin alındığına ilişkin rapor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1491328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22</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607365011"/>
              </p:ext>
            </p:extLst>
          </p:nvPr>
        </p:nvGraphicFramePr>
        <p:xfrm>
          <a:off x="431800" y="2024061"/>
          <a:ext cx="11295856" cy="2481386"/>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89642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Çeşitli Kurslarda Diğer Personel Görevlendirme Teklifi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geçen belgenin aslı veya milli eğitim müdürlüğünce onaylı örneği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Hizmetçi Eğitim Merkezinin Devredilmesi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Dilekçe</a:t>
                      </a:r>
                    </a:p>
                    <a:p>
                      <a:r>
                        <a:rPr lang="tr-TR" sz="1000" kern="1200" dirty="0">
                          <a:solidFill>
                            <a:schemeClr val="dk1"/>
                          </a:solidFill>
                          <a:effectLst/>
                          <a:latin typeface="Arial" panose="020B0604020202020204" pitchFamily="34" charset="0"/>
                          <a:ea typeface="+mn-ea"/>
                          <a:cs typeface="Arial" panose="020B0604020202020204" pitchFamily="34" charset="0"/>
                        </a:rPr>
                        <a:t>2- Noterlikçe düzenlenen yönetmeliğe uygun devir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Yeni kurucu/kurucu temsilcisine ait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5- Yenilenen idareci ve öğretmen sözleşmeleri</a:t>
                      </a:r>
                    </a:p>
                    <a:p>
                      <a:r>
                        <a:rPr lang="tr-TR" sz="1000" kern="1200" dirty="0">
                          <a:solidFill>
                            <a:schemeClr val="dk1"/>
                          </a:solidFill>
                          <a:effectLst/>
                          <a:latin typeface="Arial" panose="020B0604020202020204" pitchFamily="34" charset="0"/>
                          <a:ea typeface="+mn-ea"/>
                          <a:cs typeface="Arial" panose="020B0604020202020204" pitchFamily="34" charset="0"/>
                        </a:rPr>
                        <a:t>6- Tüzel kişi ise Ticaret Sicil Gazetesi ana sözleşmesi, tüzük ya da vakıf senedi</a:t>
                      </a:r>
                    </a:p>
                    <a:p>
                      <a:r>
                        <a:rPr lang="tr-TR" sz="1000" kern="1200" dirty="0">
                          <a:solidFill>
                            <a:schemeClr val="dk1"/>
                          </a:solidFill>
                          <a:effectLst/>
                          <a:latin typeface="Arial" panose="020B0604020202020204" pitchFamily="34" charset="0"/>
                          <a:ea typeface="+mn-ea"/>
                          <a:cs typeface="Arial" panose="020B0604020202020204" pitchFamily="34" charset="0"/>
                        </a:rPr>
                        <a:t>7- Kurucu temsilcisinin belirlendiği yönetim kurulu veya genel kurul kararı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1869324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23</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119337856"/>
              </p:ext>
            </p:extLst>
          </p:nvPr>
        </p:nvGraphicFramePr>
        <p:xfrm>
          <a:off x="431800" y="2024061"/>
          <a:ext cx="11295856" cy="2162596"/>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005483">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Hizmetçi Eğitim Merkezlerinin Kurucu İsteğiyle Kapatılması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kapatma yazısı</a:t>
                      </a:r>
                    </a:p>
                    <a:p>
                      <a:r>
                        <a:rPr lang="tr-TR" sz="1000" kern="1200" dirty="0">
                          <a:solidFill>
                            <a:schemeClr val="dk1"/>
                          </a:solidFill>
                          <a:effectLst/>
                          <a:latin typeface="Arial" panose="020B0604020202020204" pitchFamily="34" charset="0"/>
                          <a:ea typeface="+mn-ea"/>
                          <a:cs typeface="Arial" panose="020B0604020202020204" pitchFamily="34" charset="0"/>
                        </a:rPr>
                        <a:t>2- </a:t>
                      </a:r>
                      <a:r>
                        <a:rPr lang="tr-TR" sz="1000" kern="1200" dirty="0" err="1">
                          <a:solidFill>
                            <a:schemeClr val="dk1"/>
                          </a:solidFill>
                          <a:effectLst/>
                          <a:latin typeface="Arial" panose="020B0604020202020204" pitchFamily="34" charset="0"/>
                          <a:ea typeface="+mn-ea"/>
                          <a:cs typeface="Arial" panose="020B0604020202020204" pitchFamily="34" charset="0"/>
                        </a:rPr>
                        <a:t>Ruhastname</a:t>
                      </a:r>
                      <a:r>
                        <a:rPr lang="tr-TR" sz="1000" kern="1200" dirty="0">
                          <a:solidFill>
                            <a:schemeClr val="dk1"/>
                          </a:solidFill>
                          <a:effectLst/>
                          <a:latin typeface="Arial" panose="020B0604020202020204" pitchFamily="34" charset="0"/>
                          <a:ea typeface="+mn-ea"/>
                          <a:cs typeface="Arial" panose="020B0604020202020204" pitchFamily="34" charset="0"/>
                        </a:rPr>
                        <a:t> örneği</a:t>
                      </a:r>
                    </a:p>
                    <a:p>
                      <a:r>
                        <a:rPr lang="tr-TR" sz="1000" kern="1200" dirty="0">
                          <a:solidFill>
                            <a:schemeClr val="dk1"/>
                          </a:solidFill>
                          <a:effectLst/>
                          <a:latin typeface="Arial" panose="020B0604020202020204" pitchFamily="34" charset="0"/>
                          <a:ea typeface="+mn-ea"/>
                          <a:cs typeface="Arial" panose="020B0604020202020204" pitchFamily="34" charset="0"/>
                        </a:rPr>
                        <a:t>3- Tüm personele duyuru yazısı</a:t>
                      </a:r>
                    </a:p>
                    <a:p>
                      <a:r>
                        <a:rPr lang="tr-TR" sz="1000" kern="1200" dirty="0">
                          <a:solidFill>
                            <a:schemeClr val="dk1"/>
                          </a:solidFill>
                          <a:effectLst/>
                          <a:latin typeface="Arial" panose="020B0604020202020204" pitchFamily="34" charset="0"/>
                          <a:ea typeface="+mn-ea"/>
                          <a:cs typeface="Arial" panose="020B0604020202020204" pitchFamily="34" charset="0"/>
                        </a:rPr>
                        <a:t>4- Kurumda kayıtlı öğrenci bulunmadığına dair yazılı beyan</a:t>
                      </a:r>
                    </a:p>
                    <a:p>
                      <a:r>
                        <a:rPr lang="tr-TR" sz="1000" kern="1200" dirty="0">
                          <a:solidFill>
                            <a:schemeClr val="dk1"/>
                          </a:solidFill>
                          <a:effectLst/>
                          <a:latin typeface="Arial" panose="020B0604020202020204" pitchFamily="34" charset="0"/>
                          <a:ea typeface="+mn-ea"/>
                          <a:cs typeface="Arial" panose="020B0604020202020204" pitchFamily="34" charset="0"/>
                        </a:rPr>
                        <a:t>5- Ortaklar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6- İdareci ve personele ait istifa dilekçeleri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Hizmetiçi Eğitim Merkezlerinin İsim Değişikliği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yazısı</a:t>
                      </a:r>
                    </a:p>
                    <a:p>
                      <a:r>
                        <a:rPr lang="tr-TR" sz="1000" kern="1200" dirty="0">
                          <a:solidFill>
                            <a:schemeClr val="dk1"/>
                          </a:solidFill>
                          <a:effectLst/>
                          <a:latin typeface="Arial" panose="020B0604020202020204" pitchFamily="34" charset="0"/>
                          <a:ea typeface="+mn-ea"/>
                          <a:cs typeface="Arial" panose="020B0604020202020204" pitchFamily="34" charset="0"/>
                        </a:rPr>
                        <a:t>2- Ortaklar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3- Markalı isim kullanılacaksa marka tescil belgesi ve isim hakkı sözleşmesi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3720486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24</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585299797"/>
              </p:ext>
            </p:extLst>
          </p:nvPr>
        </p:nvGraphicFramePr>
        <p:xfrm>
          <a:off x="431800" y="2024061"/>
          <a:ext cx="11295856" cy="234696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Hizmetiçi Eğitim Merkezlerinin Kurum Nakli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yazısı</a:t>
                      </a:r>
                    </a:p>
                    <a:p>
                      <a:r>
                        <a:rPr lang="tr-TR" sz="1000" kern="1200" dirty="0">
                          <a:solidFill>
                            <a:schemeClr val="dk1"/>
                          </a:solidFill>
                          <a:effectLst/>
                          <a:latin typeface="Arial" panose="020B0604020202020204" pitchFamily="34" charset="0"/>
                          <a:ea typeface="+mn-ea"/>
                          <a:cs typeface="Arial" panose="020B0604020202020204" pitchFamily="34" charset="0"/>
                        </a:rPr>
                        <a:t>2-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3- 35*50 cm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4- Kurum açılacak binanın ve çevresinin sağlık yönünden uygun olduğuna ilişkin il veya ilçe ilgili sağlık birimince düzenlenen rapor</a:t>
                      </a:r>
                    </a:p>
                    <a:p>
                      <a:r>
                        <a:rPr lang="tr-TR" sz="1000" kern="1200" dirty="0">
                          <a:solidFill>
                            <a:schemeClr val="dk1"/>
                          </a:solidFill>
                          <a:effectLst/>
                          <a:latin typeface="Arial" panose="020B0604020202020204" pitchFamily="34" charset="0"/>
                          <a:ea typeface="+mn-ea"/>
                          <a:cs typeface="Arial" panose="020B0604020202020204" pitchFamily="34" charset="0"/>
                        </a:rPr>
                        <a:t>5- Kurum açılacak binada yangına karşı ilgili mevzuatına göre gerekli önlemlerin alındığına ilişkin İtfaiye müdürlüğünce düzenlenen rapor</a:t>
                      </a:r>
                    </a:p>
                    <a:p>
                      <a:r>
                        <a:rPr lang="tr-TR" sz="1000" kern="1200" dirty="0">
                          <a:solidFill>
                            <a:schemeClr val="dk1"/>
                          </a:solidFill>
                          <a:effectLst/>
                          <a:latin typeface="Arial" panose="020B0604020202020204" pitchFamily="34" charset="0"/>
                          <a:ea typeface="+mn-ea"/>
                          <a:cs typeface="Arial" panose="020B0604020202020204" pitchFamily="34" charset="0"/>
                        </a:rPr>
                        <a:t>6-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1000" kern="1200" dirty="0">
                          <a:solidFill>
                            <a:schemeClr val="dk1"/>
                          </a:solidFill>
                          <a:effectLst/>
                          <a:latin typeface="Arial" panose="020B0604020202020204" pitchFamily="34" charset="0"/>
                          <a:ea typeface="+mn-ea"/>
                          <a:cs typeface="Arial" panose="020B0604020202020204" pitchFamily="34" charset="0"/>
                        </a:rPr>
                        <a:t>7- Mevcut binadaki araç ve gereci yeni binaya taşıyacağına ve eksik araç ve gereci tamamlayacağına ilişkin kurucunun yazılı beyanı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2768837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25</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452663386"/>
              </p:ext>
            </p:extLst>
          </p:nvPr>
        </p:nvGraphicFramePr>
        <p:xfrm>
          <a:off x="431800" y="2024061"/>
          <a:ext cx="11295856" cy="2352755"/>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07259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Hizmetiçi Eğitim Merkezlerinin Dönüşümü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kurumun dönüştürmesine ilişkin yazısı</a:t>
                      </a:r>
                    </a:p>
                    <a:p>
                      <a:r>
                        <a:rPr lang="tr-TR" sz="1000" kern="1200" dirty="0">
                          <a:solidFill>
                            <a:schemeClr val="dk1"/>
                          </a:solidFill>
                          <a:effectLst/>
                          <a:latin typeface="Arial" panose="020B0604020202020204" pitchFamily="34" charset="0"/>
                          <a:ea typeface="+mn-ea"/>
                          <a:cs typeface="Arial" panose="020B0604020202020204" pitchFamily="34" charset="0"/>
                        </a:rPr>
                        <a:t>2- Kurum ruhsatı örneği</a:t>
                      </a:r>
                    </a:p>
                    <a:p>
                      <a:r>
                        <a:rPr lang="tr-TR" sz="1000" kern="1200" dirty="0">
                          <a:solidFill>
                            <a:schemeClr val="dk1"/>
                          </a:solidFill>
                          <a:effectLst/>
                          <a:latin typeface="Arial" panose="020B0604020202020204" pitchFamily="34" charset="0"/>
                          <a:ea typeface="+mn-ea"/>
                          <a:cs typeface="Arial" panose="020B0604020202020204" pitchFamily="34" charset="0"/>
                        </a:rPr>
                        <a:t>3- Kurumda kayıtlı öğrenci bulunmadığına ilişkin yazılı beyan</a:t>
                      </a:r>
                    </a:p>
                    <a:p>
                      <a:r>
                        <a:rPr lang="tr-TR" sz="1000" kern="1200" dirty="0">
                          <a:solidFill>
                            <a:schemeClr val="dk1"/>
                          </a:solidFill>
                          <a:effectLst/>
                          <a:latin typeface="Arial" panose="020B0604020202020204" pitchFamily="34" charset="0"/>
                          <a:ea typeface="+mn-ea"/>
                          <a:cs typeface="Arial" panose="020B0604020202020204" pitchFamily="34" charset="0"/>
                        </a:rPr>
                        <a:t>4- İdareci ve personel istifa dilekçeleri</a:t>
                      </a:r>
                    </a:p>
                    <a:p>
                      <a:r>
                        <a:rPr lang="tr-TR" sz="1000" kern="1200" dirty="0">
                          <a:solidFill>
                            <a:schemeClr val="dk1"/>
                          </a:solidFill>
                          <a:effectLst/>
                          <a:latin typeface="Arial" panose="020B0604020202020204" pitchFamily="34" charset="0"/>
                          <a:ea typeface="+mn-ea"/>
                          <a:cs typeface="Arial" panose="020B0604020202020204" pitchFamily="34" charset="0"/>
                        </a:rPr>
                        <a:t>5- Dönüştürülecek kurum ile ilgili kurum açmada istenilen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Hizmetiçi Eğitim Merkezlerinde Program İlavesi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Kurumun son yerleşimini gösteren 35x50 cm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3- İlave edilecek program ile programın onaylandığı Talim ve Terbiye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4- Bölüm ve araç-gereç listesi</a:t>
                      </a:r>
                    </a:p>
                    <a:p>
                      <a:r>
                        <a:rPr lang="tr-TR" sz="1000" kern="1200" dirty="0">
                          <a:solidFill>
                            <a:schemeClr val="dk1"/>
                          </a:solidFill>
                          <a:effectLst/>
                          <a:latin typeface="Arial" panose="020B0604020202020204" pitchFamily="34" charset="0"/>
                          <a:ea typeface="+mn-ea"/>
                          <a:cs typeface="Arial" panose="020B0604020202020204" pitchFamily="34" charset="0"/>
                        </a:rPr>
                        <a:t>5- Eğitim personeli çalışma izin tekliflerinin yapılacağına dair beyan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3894592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26</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623124103"/>
              </p:ext>
            </p:extLst>
          </p:nvPr>
        </p:nvGraphicFramePr>
        <p:xfrm>
          <a:off x="431800" y="2024061"/>
          <a:ext cx="11295856" cy="2772196"/>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Hizmetiçi Eğitim Merkezlerinde Yerleşim Planı ve Kontenjan Değişikliği İsteği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Yapılacak değişiklikleri gösterir ayrıntılı kurucu-kurucu temsilcisi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Kurumun son yerleşimini gösteren 35x50 cm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3- Eski yerleşim planı (1 adet)</a:t>
                      </a:r>
                    </a:p>
                    <a:p>
                      <a:r>
                        <a:rPr lang="tr-TR" sz="1000" kern="1200" dirty="0">
                          <a:solidFill>
                            <a:schemeClr val="dk1"/>
                          </a:solidFill>
                          <a:effectLst/>
                          <a:latin typeface="Arial" panose="020B0604020202020204" pitchFamily="34" charset="0"/>
                          <a:ea typeface="+mn-ea"/>
                          <a:cs typeface="Arial" panose="020B0604020202020204" pitchFamily="34" charset="0"/>
                        </a:rPr>
                        <a:t>4- Ruhsatname örneği</a:t>
                      </a:r>
                    </a:p>
                    <a:p>
                      <a:r>
                        <a:rPr lang="tr-TR" sz="1000" kern="1200" dirty="0">
                          <a:solidFill>
                            <a:schemeClr val="dk1"/>
                          </a:solidFill>
                          <a:effectLst/>
                          <a:latin typeface="Arial" panose="020B0604020202020204" pitchFamily="34" charset="0"/>
                          <a:ea typeface="+mn-ea"/>
                          <a:cs typeface="Arial" panose="020B0604020202020204" pitchFamily="34" charset="0"/>
                        </a:rPr>
                        <a:t>5-Kurum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1000" kern="1200" dirty="0">
                          <a:solidFill>
                            <a:schemeClr val="dk1"/>
                          </a:solidFill>
                          <a:effectLst/>
                          <a:latin typeface="Arial" panose="020B0604020202020204" pitchFamily="34" charset="0"/>
                          <a:ea typeface="+mn-ea"/>
                          <a:cs typeface="Arial" panose="020B0604020202020204" pitchFamily="34" charset="0"/>
                        </a:rPr>
                        <a:t>6- İl sağlık müdürlüğünce düzenlenecek olan, binanın ve çevresinin sağlık yönünden uygun olduğuna ilişkin rapor</a:t>
                      </a:r>
                    </a:p>
                    <a:p>
                      <a:r>
                        <a:rPr lang="tr-TR" sz="1000" kern="1200" dirty="0">
                          <a:solidFill>
                            <a:schemeClr val="dk1"/>
                          </a:solidFill>
                          <a:effectLst/>
                          <a:latin typeface="Arial" panose="020B0604020202020204" pitchFamily="34" charset="0"/>
                          <a:ea typeface="+mn-ea"/>
                          <a:cs typeface="Arial" panose="020B0604020202020204" pitchFamily="34" charset="0"/>
                        </a:rPr>
                        <a:t>7- İtfaiye müdürlüğünce düzenlenecek olan binada yangına karşı ilgili mevzuata göre gerekli önlemlerin alındığına ilişkin rapor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Hizmetçi Eğitim Merkezlerinde Kurucu Temsilcisi Değişikliği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 temsilcisi değişikliğine ilişkin 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Kurucu temsilcisi belirlendiğine ilişkin yönetim kurulu veya genel kurul kararı</a:t>
                      </a:r>
                    </a:p>
                    <a:p>
                      <a:r>
                        <a:rPr lang="tr-TR" sz="1000" kern="1200" dirty="0">
                          <a:solidFill>
                            <a:schemeClr val="dk1"/>
                          </a:solidFill>
                          <a:effectLst/>
                          <a:latin typeface="Arial" panose="020B0604020202020204" pitchFamily="34" charset="0"/>
                          <a:ea typeface="+mn-ea"/>
                          <a:cs typeface="Arial" panose="020B0604020202020204" pitchFamily="34" charset="0"/>
                        </a:rPr>
                        <a:t>3- Yeni kurucu temsilcisine ait adli sicil beyanı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1223701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27</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918043900"/>
              </p:ext>
            </p:extLst>
          </p:nvPr>
        </p:nvGraphicFramePr>
        <p:xfrm>
          <a:off x="431800" y="2024061"/>
          <a:ext cx="11295856" cy="2688508"/>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40242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103548">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Hizmetiçi Eğitim Merkezlerinde Görevlendirilecek Yönetici Teklifi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geçecek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Daha önce resmî veya özel öğretim kurumlarında eğitim personeli olarak çalışmış olanlardan en son görev yerinden ayrılışını gösterir belge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1092299">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Hizmetiçi Eğitim Merkezlerinde Görevlendirilecek Eğitim Personeli Teklifi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geçecek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Daha önce resmî veya özel öğretim kurumlarında eğitim personeli olarak çalışmış olanlardan en son görev yerinden ayrılışını gösterir belge</a:t>
                      </a:r>
                    </a:p>
                    <a:p>
                      <a:r>
                        <a:rPr lang="tr-TR" sz="1000" kern="1200" dirty="0">
                          <a:solidFill>
                            <a:schemeClr val="dk1"/>
                          </a:solidFill>
                          <a:effectLst/>
                          <a:latin typeface="Arial" panose="020B0604020202020204" pitchFamily="34" charset="0"/>
                          <a:ea typeface="+mn-ea"/>
                          <a:cs typeface="Arial" panose="020B0604020202020204" pitchFamily="34" charset="0"/>
                        </a:rPr>
                        <a:t>6- Sertifikasının aslı veya milli eğitim müdürlüğünce onaylı örneği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2529431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28</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146949719"/>
              </p:ext>
            </p:extLst>
          </p:nvPr>
        </p:nvGraphicFramePr>
        <p:xfrm>
          <a:off x="431800" y="2024061"/>
          <a:ext cx="11295856" cy="2731475"/>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Hizmetiçi Eğitim Merkezlerinde Görevlendirilecek Kadrolu Eğitim Personeli Teklifi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geçecek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Daha önce resmî veya özel öğretim kurumlarında eğitim personeli olarak çalışmış olanlardan en son görev yerinden ayrılışını gösterir belge</a:t>
                      </a:r>
                    </a:p>
                    <a:p>
                      <a:r>
                        <a:rPr lang="tr-TR" sz="1000" kern="1200" dirty="0">
                          <a:solidFill>
                            <a:schemeClr val="dk1"/>
                          </a:solidFill>
                          <a:effectLst/>
                          <a:latin typeface="Arial" panose="020B0604020202020204" pitchFamily="34" charset="0"/>
                          <a:ea typeface="+mn-ea"/>
                          <a:cs typeface="Arial" panose="020B0604020202020204" pitchFamily="34" charset="0"/>
                        </a:rPr>
                        <a:t>6- Sertifikasının aslı veya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7- Çalıştığı kurum tarafından verilen muvafakat belgesi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Hizmetiçi Eğitim Merkezlerinde Görevlendirilecek Ders Ücretli Eğitim Personeli Teklifi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geçen belgenin aslı veya milli eğitim müdürlüğünce onaylı örneği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1542865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29</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3733756308"/>
              </p:ext>
            </p:extLst>
          </p:nvPr>
        </p:nvGraphicFramePr>
        <p:xfrm>
          <a:off x="431800" y="2024061"/>
          <a:ext cx="11295856" cy="265176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Etüt Eğitim Merkezi Açma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Başvuru formu</a:t>
                      </a:r>
                    </a:p>
                    <a:p>
                      <a:r>
                        <a:rPr lang="tr-TR" sz="1000" kern="1200" dirty="0">
                          <a:solidFill>
                            <a:schemeClr val="dk1"/>
                          </a:solidFill>
                          <a:effectLst/>
                          <a:latin typeface="Arial" panose="020B0604020202020204" pitchFamily="34" charset="0"/>
                          <a:ea typeface="+mn-ea"/>
                          <a:cs typeface="Arial" panose="020B0604020202020204" pitchFamily="34" charset="0"/>
                        </a:rPr>
                        <a:t>2- Kurucu/kurucu temsilcisine ait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3- Kurucu tüzel kişi ise ticaret sicil gazetesi ana sözleşme, tüzük ya da vakıf senedi</a:t>
                      </a:r>
                    </a:p>
                    <a:p>
                      <a:r>
                        <a:rPr lang="tr-TR" sz="1000" kern="1200" dirty="0">
                          <a:solidFill>
                            <a:schemeClr val="dk1"/>
                          </a:solidFill>
                          <a:effectLst/>
                          <a:latin typeface="Arial" panose="020B0604020202020204" pitchFamily="34" charset="0"/>
                          <a:ea typeface="+mn-ea"/>
                          <a:cs typeface="Arial" panose="020B0604020202020204" pitchFamily="34" charset="0"/>
                        </a:rPr>
                        <a:t>4- Kurucu temsilcisi görevlendirmesine ilişkin yönetim kurulu veya genel kurul kararı</a:t>
                      </a:r>
                    </a:p>
                    <a:p>
                      <a:r>
                        <a:rPr lang="tr-TR" sz="1000" kern="1200" dirty="0">
                          <a:solidFill>
                            <a:schemeClr val="dk1"/>
                          </a:solidFill>
                          <a:effectLst/>
                          <a:latin typeface="Arial" panose="020B0604020202020204" pitchFamily="34" charset="0"/>
                          <a:ea typeface="+mn-ea"/>
                          <a:cs typeface="Arial" panose="020B0604020202020204" pitchFamily="34" charset="0"/>
                        </a:rPr>
                        <a:t>5- 35*50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6- Yönetici Çalışma izin teklifi</a:t>
                      </a:r>
                    </a:p>
                    <a:p>
                      <a:r>
                        <a:rPr lang="tr-TR" sz="1000" kern="1200" dirty="0">
                          <a:solidFill>
                            <a:schemeClr val="dk1"/>
                          </a:solidFill>
                          <a:effectLst/>
                          <a:latin typeface="Arial" panose="020B0604020202020204" pitchFamily="34" charset="0"/>
                          <a:ea typeface="+mn-ea"/>
                          <a:cs typeface="Arial" panose="020B0604020202020204" pitchFamily="34" charset="0"/>
                        </a:rPr>
                        <a:t>7- Öğretime başlamadan önce gerekli tüm personelin atamasının yapılacağına dair kurucunun yazılı beyanı</a:t>
                      </a:r>
                    </a:p>
                    <a:p>
                      <a:r>
                        <a:rPr lang="tr-TR" sz="1000" kern="1200" dirty="0">
                          <a:solidFill>
                            <a:schemeClr val="dk1"/>
                          </a:solidFill>
                          <a:effectLst/>
                          <a:latin typeface="Arial" panose="020B0604020202020204" pitchFamily="34" charset="0"/>
                          <a:ea typeface="+mn-ea"/>
                          <a:cs typeface="Arial" panose="020B0604020202020204" pitchFamily="34" charset="0"/>
                        </a:rPr>
                        <a:t>8-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9-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1000" kern="1200" dirty="0">
                          <a:solidFill>
                            <a:schemeClr val="dk1"/>
                          </a:solidFill>
                          <a:effectLst/>
                          <a:latin typeface="Arial" panose="020B0604020202020204" pitchFamily="34" charset="0"/>
                          <a:ea typeface="+mn-ea"/>
                          <a:cs typeface="Arial" panose="020B0604020202020204" pitchFamily="34" charset="0"/>
                        </a:rPr>
                        <a:t>10- İl sağlık müdürlüğünce düzenlenecek olan, binanın ve çevresinin sağlık yönünden uygun olduğuna ilişkin</a:t>
                      </a:r>
                    </a:p>
                    <a:p>
                      <a:r>
                        <a:rPr lang="tr-TR" sz="1000" kern="1200" dirty="0">
                          <a:solidFill>
                            <a:schemeClr val="dk1"/>
                          </a:solidFill>
                          <a:effectLst/>
                          <a:latin typeface="Arial" panose="020B0604020202020204" pitchFamily="34" charset="0"/>
                          <a:ea typeface="+mn-ea"/>
                          <a:cs typeface="Arial" panose="020B0604020202020204" pitchFamily="34" charset="0"/>
                        </a:rPr>
                        <a:t>11- İtfaiye müdürlüğünce düzenlenecek olan binada yangına karşı ilgili mevzuata göre gerekli önlemlerin alındığına ilişkin rapor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249139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 sz="1500" b="1" dirty="0">
                <a:latin typeface="Arial"/>
              </a:rPr>
              <a:t>HAYAT BOYU ÖĞRENME 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3</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extLst>
              <p:ext uri="{D42A27DB-BD31-4B8C-83A1-F6EECF244321}">
                <p14:modId xmlns:p14="http://schemas.microsoft.com/office/powerpoint/2010/main" val="3940953606"/>
              </p:ext>
            </p:extLst>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364603284"/>
              </p:ext>
            </p:extLst>
          </p:nvPr>
        </p:nvGraphicFramePr>
        <p:xfrm>
          <a:off x="431800" y="2024061"/>
          <a:ext cx="11295856" cy="1675027"/>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29741">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248307">
                <a:tc>
                  <a:txBody>
                    <a:bodyPr/>
                    <a:lstStyle/>
                    <a:p>
                      <a:pPr algn="ctr"/>
                      <a:r>
                        <a:rPr lang="tr-TR" sz="1100" kern="1200" dirty="0">
                          <a:solidFill>
                            <a:schemeClr val="dk1"/>
                          </a:solidFill>
                          <a:latin typeface="Arial"/>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 sz="1000" dirty="0">
                          <a:latin typeface="Arial"/>
                        </a:rPr>
                        <a:t>MEB İşbirliği Çalışmaları Yönergesi Kapsamında Yapılan Başvuruların Değerlendirilmesi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1600" indent="0">
                        <a:lnSpc>
                          <a:spcPct val="100000"/>
                        </a:lnSpc>
                      </a:pPr>
                      <a:r>
                        <a:rPr lang="tr" sz="1000" dirty="0">
                          <a:latin typeface="Arial"/>
                        </a:rPr>
                        <a:t>1- Başvuru yazısı/dilekçesi</a:t>
                      </a:r>
                    </a:p>
                    <a:p>
                      <a:pPr marL="101600" indent="0">
                        <a:lnSpc>
                          <a:spcPct val="100000"/>
                        </a:lnSpc>
                      </a:pPr>
                      <a:r>
                        <a:rPr lang="tr" sz="1000" dirty="0">
                          <a:latin typeface="Arial"/>
                        </a:rPr>
                        <a:t>2- Ek-1 işbirliği başvuru formu</a:t>
                      </a:r>
                    </a:p>
                    <a:p>
                      <a:pPr marL="101600" indent="0">
                        <a:lnSpc>
                          <a:spcPct val="100000"/>
                        </a:lnSpc>
                      </a:pPr>
                      <a:r>
                        <a:rPr lang="tr" sz="1000" dirty="0">
                          <a:latin typeface="Arial"/>
                        </a:rPr>
                        <a:t>3- Tüzel kişiliği gösterir belge (ticaret sicil belgesi, tüzük, senet vb.)</a:t>
                      </a:r>
                    </a:p>
                    <a:p>
                      <a:pPr marL="101600" indent="0">
                        <a:lnSpc>
                          <a:spcPct val="100000"/>
                        </a:lnSpc>
                      </a:pPr>
                      <a:r>
                        <a:rPr lang="tr" sz="1000" dirty="0">
                          <a:latin typeface="Arial"/>
                        </a:rPr>
                        <a:t>4- İmza sirküleri</a:t>
                      </a:r>
                    </a:p>
                    <a:p>
                      <a:pPr marL="101600" indent="0">
                        <a:lnSpc>
                          <a:spcPct val="100000"/>
                        </a:lnSpc>
                      </a:pPr>
                      <a:r>
                        <a:rPr lang="tr" sz="1000" dirty="0">
                          <a:latin typeface="Arial"/>
                        </a:rPr>
                        <a:t>5- Türkiye genelindeki şubeleri gösterir belge (varsa)</a:t>
                      </a:r>
                    </a:p>
                    <a:p>
                      <a:pPr marL="101600" indent="0">
                        <a:lnSpc>
                          <a:spcPct val="100000"/>
                        </a:lnSpc>
                      </a:pPr>
                      <a:r>
                        <a:rPr lang="tr" sz="1000" dirty="0">
                          <a:latin typeface="Arial"/>
                        </a:rPr>
                        <a:t>6- Varsa diğer bilgi ve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30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496624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30</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1199778042"/>
              </p:ext>
            </p:extLst>
          </p:nvPr>
        </p:nvGraphicFramePr>
        <p:xfrm>
          <a:off x="431800" y="2024061"/>
          <a:ext cx="11295856" cy="2622601"/>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190041">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Kişisel Gelişim Kursunun Devredilmesi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Dilekçe</a:t>
                      </a:r>
                    </a:p>
                    <a:p>
                      <a:r>
                        <a:rPr lang="tr-TR" sz="1000" kern="1200" dirty="0">
                          <a:solidFill>
                            <a:schemeClr val="dk1"/>
                          </a:solidFill>
                          <a:effectLst/>
                          <a:latin typeface="Arial" panose="020B0604020202020204" pitchFamily="34" charset="0"/>
                          <a:ea typeface="+mn-ea"/>
                          <a:cs typeface="Arial" panose="020B0604020202020204" pitchFamily="34" charset="0"/>
                        </a:rPr>
                        <a:t>2- Noterlik tarafından düzenlenen devir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Yeni kurucu/kurucu temsilcisine ait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5- Tüzel kişi ise Ticaret Sicil Gazetesi ana sözleşmesi, tüzük ya da vakıf senedi</a:t>
                      </a:r>
                    </a:p>
                    <a:p>
                      <a:r>
                        <a:rPr lang="tr-TR" sz="1000" kern="1200" dirty="0">
                          <a:solidFill>
                            <a:schemeClr val="dk1"/>
                          </a:solidFill>
                          <a:effectLst/>
                          <a:latin typeface="Arial" panose="020B0604020202020204" pitchFamily="34" charset="0"/>
                          <a:ea typeface="+mn-ea"/>
                          <a:cs typeface="Arial" panose="020B0604020202020204" pitchFamily="34" charset="0"/>
                        </a:rPr>
                        <a:t>6- Kurucu temsilcisinin belirlendiği yönetim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7- Yenilenen idareci ve personel sözleşmeleri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Kişisel Gelişim Kursunun Kurucu İsteğiyle Kapatılması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Ruhsatname örneği</a:t>
                      </a:r>
                    </a:p>
                    <a:p>
                      <a:r>
                        <a:rPr lang="tr-TR" sz="1000" kern="1200" dirty="0">
                          <a:solidFill>
                            <a:schemeClr val="dk1"/>
                          </a:solidFill>
                          <a:effectLst/>
                          <a:latin typeface="Arial" panose="020B0604020202020204" pitchFamily="34" charset="0"/>
                          <a:ea typeface="+mn-ea"/>
                          <a:cs typeface="Arial" panose="020B0604020202020204" pitchFamily="34" charset="0"/>
                        </a:rPr>
                        <a:t>3- Ortaklar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4- Tüm personele duyuru yazısı</a:t>
                      </a:r>
                    </a:p>
                    <a:p>
                      <a:r>
                        <a:rPr lang="tr-TR" sz="1000" kern="1200" dirty="0">
                          <a:solidFill>
                            <a:schemeClr val="dk1"/>
                          </a:solidFill>
                          <a:effectLst/>
                          <a:latin typeface="Arial" panose="020B0604020202020204" pitchFamily="34" charset="0"/>
                          <a:ea typeface="+mn-ea"/>
                          <a:cs typeface="Arial" panose="020B0604020202020204" pitchFamily="34" charset="0"/>
                        </a:rPr>
                        <a:t>5- İdareci ve personele ait istifa dilekçeleri</a:t>
                      </a:r>
                    </a:p>
                    <a:p>
                      <a:r>
                        <a:rPr lang="tr-TR" sz="1000" kern="1200" dirty="0">
                          <a:solidFill>
                            <a:schemeClr val="dk1"/>
                          </a:solidFill>
                          <a:effectLst/>
                          <a:latin typeface="Arial" panose="020B0604020202020204" pitchFamily="34" charset="0"/>
                          <a:ea typeface="+mn-ea"/>
                          <a:cs typeface="Arial" panose="020B0604020202020204" pitchFamily="34" charset="0"/>
                        </a:rPr>
                        <a:t>6- Öğrenci kaydı bulunmadığına dair beyan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3917219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31</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3355377322"/>
              </p:ext>
            </p:extLst>
          </p:nvPr>
        </p:nvGraphicFramePr>
        <p:xfrm>
          <a:off x="431800" y="2024061"/>
          <a:ext cx="11295856" cy="2755427"/>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560867">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Kişisel Gelişim Kursunun İsim Değişikliği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Ortaklar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3- Dergi ismi kullanılacak ise dergi örneği, markalı isim kullanılacaksa marka tescil belgesi ile isim hakkı sözleşmesi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Kişisel Gelişim Kursunun Kurum Nakli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3- 35*50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4- Kurum açılacak binanın ve çevresinin sağlık yönünden uygun olduğuna ilişkin il veya ilçe ilgili sağlık birimince düzenlenen rapor</a:t>
                      </a:r>
                    </a:p>
                    <a:p>
                      <a:r>
                        <a:rPr lang="tr-TR" sz="1000" kern="1200" dirty="0">
                          <a:solidFill>
                            <a:schemeClr val="dk1"/>
                          </a:solidFill>
                          <a:effectLst/>
                          <a:latin typeface="Arial" panose="020B0604020202020204" pitchFamily="34" charset="0"/>
                          <a:ea typeface="+mn-ea"/>
                          <a:cs typeface="Arial" panose="020B0604020202020204" pitchFamily="34" charset="0"/>
                        </a:rPr>
                        <a:t>5- Kurum açılacak binada yangına karşı ilgili mevzuatına göre gerekli önlemlerin alındığına ilişkin İtfaiye müdürlüğünce düzenlenen rapor</a:t>
                      </a:r>
                    </a:p>
                    <a:p>
                      <a:r>
                        <a:rPr lang="tr-TR" sz="1000" kern="1200" dirty="0">
                          <a:solidFill>
                            <a:schemeClr val="dk1"/>
                          </a:solidFill>
                          <a:effectLst/>
                          <a:latin typeface="Arial" panose="020B0604020202020204" pitchFamily="34" charset="0"/>
                          <a:ea typeface="+mn-ea"/>
                          <a:cs typeface="Arial" panose="020B0604020202020204" pitchFamily="34" charset="0"/>
                        </a:rPr>
                        <a:t>6- Kurum açılacak binanın sağlam ve dayanıklı olduğuna ilişkin; çevre ve şehircilik il müdürlükleri, yapının proje müellifleri ya da yetkili serbest proje büroları veya üniversitelerin ilgili bölümlerince düzenlenen teknik</a:t>
                      </a:r>
                    </a:p>
                    <a:p>
                      <a:r>
                        <a:rPr lang="tr-TR" sz="1000" kern="1200" dirty="0">
                          <a:solidFill>
                            <a:schemeClr val="dk1"/>
                          </a:solidFill>
                          <a:effectLst/>
                          <a:latin typeface="Arial" panose="020B0604020202020204" pitchFamily="34" charset="0"/>
                          <a:ea typeface="+mn-ea"/>
                          <a:cs typeface="Arial" panose="020B0604020202020204" pitchFamily="34" charset="0"/>
                        </a:rPr>
                        <a:t>7- Mevcut binadaki araç ve gereci yeni binaya taşıyacağın a ve eksik araç ve gereci tamamlayacağına ilişkin kurucunun yazılı beyanı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4215131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958521"/>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32</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1013758508"/>
              </p:ext>
            </p:extLst>
          </p:nvPr>
        </p:nvGraphicFramePr>
        <p:xfrm>
          <a:off x="431800" y="2024061"/>
          <a:ext cx="11295856" cy="289560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787369">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Kişisel Gelişim Kursunun Dönüşümü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kurumunu dönüştürmesine ilişkin yazı</a:t>
                      </a:r>
                    </a:p>
                    <a:p>
                      <a:r>
                        <a:rPr lang="tr-TR" sz="1000" kern="1200" dirty="0">
                          <a:solidFill>
                            <a:schemeClr val="dk1"/>
                          </a:solidFill>
                          <a:effectLst/>
                          <a:latin typeface="Arial" panose="020B0604020202020204" pitchFamily="34" charset="0"/>
                          <a:ea typeface="+mn-ea"/>
                          <a:cs typeface="Arial" panose="020B0604020202020204" pitchFamily="34" charset="0"/>
                        </a:rPr>
                        <a:t>2- Kurum bilgileri örneği</a:t>
                      </a:r>
                    </a:p>
                    <a:p>
                      <a:r>
                        <a:rPr lang="tr-TR" sz="1000" kern="1200" dirty="0">
                          <a:solidFill>
                            <a:schemeClr val="dk1"/>
                          </a:solidFill>
                          <a:effectLst/>
                          <a:latin typeface="Arial" panose="020B0604020202020204" pitchFamily="34" charset="0"/>
                          <a:ea typeface="+mn-ea"/>
                          <a:cs typeface="Arial" panose="020B0604020202020204" pitchFamily="34" charset="0"/>
                        </a:rPr>
                        <a:t>3- Özel motorlu taşıtlar sürücüleri kursunda programlara kursiyer kaydı olmadığına dair beyan</a:t>
                      </a:r>
                    </a:p>
                    <a:p>
                      <a:r>
                        <a:rPr lang="tr-TR" sz="1000" kern="1200" dirty="0">
                          <a:solidFill>
                            <a:schemeClr val="dk1"/>
                          </a:solidFill>
                          <a:effectLst/>
                          <a:latin typeface="Arial" panose="020B0604020202020204" pitchFamily="34" charset="0"/>
                          <a:ea typeface="+mn-ea"/>
                          <a:cs typeface="Arial" panose="020B0604020202020204" pitchFamily="34" charset="0"/>
                        </a:rPr>
                        <a:t>4- İdareci ve personel istifa dilekçeleri</a:t>
                      </a:r>
                    </a:p>
                    <a:p>
                      <a:r>
                        <a:rPr lang="tr-TR" sz="1000" kern="1200" dirty="0">
                          <a:solidFill>
                            <a:schemeClr val="dk1"/>
                          </a:solidFill>
                          <a:effectLst/>
                          <a:latin typeface="Arial" panose="020B0604020202020204" pitchFamily="34" charset="0"/>
                          <a:ea typeface="+mn-ea"/>
                          <a:cs typeface="Arial" panose="020B0604020202020204" pitchFamily="34" charset="0"/>
                        </a:rPr>
                        <a:t>5- Dönüştürülecek kurum ile ilgili kurum açmada istenilen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Kişisel Gelişim Kursunun Yerleşim Planı ve Kontenjan Değişikliği İsteği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Yapılacak değişiklikleri gösterir ayrıntılı kurucu/kurucu temsilcisi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Kurumun son yerleşimini gösteren 35x50 cm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3- Eski yerleşim planı (1 adet)</a:t>
                      </a:r>
                    </a:p>
                    <a:p>
                      <a:r>
                        <a:rPr lang="tr-TR" sz="1000" kern="1200" dirty="0">
                          <a:solidFill>
                            <a:schemeClr val="dk1"/>
                          </a:solidFill>
                          <a:effectLst/>
                          <a:latin typeface="Arial" panose="020B0604020202020204" pitchFamily="34" charset="0"/>
                          <a:ea typeface="+mn-ea"/>
                          <a:cs typeface="Arial" panose="020B0604020202020204" pitchFamily="34" charset="0"/>
                        </a:rPr>
                        <a:t>4- Ruhsatname örneği</a:t>
                      </a:r>
                    </a:p>
                    <a:p>
                      <a:r>
                        <a:rPr lang="tr-TR" sz="1000" kern="1200" dirty="0">
                          <a:solidFill>
                            <a:schemeClr val="dk1"/>
                          </a:solidFill>
                          <a:effectLst/>
                          <a:latin typeface="Arial" panose="020B0604020202020204" pitchFamily="34" charset="0"/>
                          <a:ea typeface="+mn-ea"/>
                          <a:cs typeface="Arial" panose="020B0604020202020204" pitchFamily="34" charset="0"/>
                        </a:rPr>
                        <a:t>5-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1000" kern="1200" dirty="0">
                          <a:solidFill>
                            <a:schemeClr val="dk1"/>
                          </a:solidFill>
                          <a:effectLst/>
                          <a:latin typeface="Arial" panose="020B0604020202020204" pitchFamily="34" charset="0"/>
                          <a:ea typeface="+mn-ea"/>
                          <a:cs typeface="Arial" panose="020B0604020202020204" pitchFamily="34" charset="0"/>
                        </a:rPr>
                        <a:t>6- İl sağlık müdürlüğünce düzenlenecek olan, binanın ve çevresinin sağlık yönünden uygun olduğuna ilişkin rapor</a:t>
                      </a:r>
                    </a:p>
                    <a:p>
                      <a:r>
                        <a:rPr lang="tr-TR" sz="1000" kern="1200" dirty="0">
                          <a:solidFill>
                            <a:schemeClr val="dk1"/>
                          </a:solidFill>
                          <a:effectLst/>
                          <a:latin typeface="Arial" panose="020B0604020202020204" pitchFamily="34" charset="0"/>
                          <a:ea typeface="+mn-ea"/>
                          <a:cs typeface="Arial" panose="020B0604020202020204" pitchFamily="34" charset="0"/>
                        </a:rPr>
                        <a:t>7- İtfaiye müdürlüğünce düzenlenecek olan binada yangına karşı ilgili mevzuata göre gerekli önlemlerin alındığına ilişkin rapor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1110389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33</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177092147"/>
              </p:ext>
            </p:extLst>
          </p:nvPr>
        </p:nvGraphicFramePr>
        <p:xfrm>
          <a:off x="431800" y="2024061"/>
          <a:ext cx="11295856" cy="283464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527311">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Kişisel Gelişim Kursunun Kurucu Temsilcisi Değişikliği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 temsilcisi değişikliğine ilişkin 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Yönetim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3- Yeni kurucu temsilcisine ait adli sicil beyanı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Kişisel Gelişim Kurslarının Program İlavesi Yapma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Kurumun son yerleşimini gösteren 35x50 cm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3- İlave edilecek program ile programın onaylandığı Talim ve Terbiye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4- Bölüm ve araç-gereç listesi</a:t>
                      </a:r>
                    </a:p>
                    <a:p>
                      <a:r>
                        <a:rPr lang="tr-TR" sz="1000" kern="1200" dirty="0">
                          <a:solidFill>
                            <a:schemeClr val="dk1"/>
                          </a:solidFill>
                          <a:effectLst/>
                          <a:latin typeface="Arial" panose="020B0604020202020204" pitchFamily="34" charset="0"/>
                          <a:ea typeface="+mn-ea"/>
                          <a:cs typeface="Arial" panose="020B0604020202020204" pitchFamily="34" charset="0"/>
                        </a:rPr>
                        <a:t>5- Eğitim personeli çalışma izin tekliflerinin yapılacağına dair beyan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Kişisel Gelişim Kurslarında Görevlendirilecek Yönetici Teklifi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geçen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Daha önce resmî veya özel öğretim kurumlarında eğitim personeli olarak çalışmış olanlardan en son görev yerinden ayrılışını gösterir belge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90123973"/>
                  </a:ext>
                </a:extLst>
              </a:tr>
            </a:tbl>
          </a:graphicData>
        </a:graphic>
      </p:graphicFrame>
    </p:spTree>
    <p:extLst>
      <p:ext uri="{BB962C8B-B14F-4D97-AF65-F5344CB8AC3E}">
        <p14:creationId xmlns:p14="http://schemas.microsoft.com/office/powerpoint/2010/main" val="3141849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5008855"/>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34</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723929455"/>
              </p:ext>
            </p:extLst>
          </p:nvPr>
        </p:nvGraphicFramePr>
        <p:xfrm>
          <a:off x="431800" y="2024061"/>
          <a:ext cx="11295856" cy="295656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484">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821751">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Kişisel Gelişim Kurslarında Görevlendirilecek Eğitim Personeli Teklifi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900" kern="1200" dirty="0">
                          <a:solidFill>
                            <a:schemeClr val="dk1"/>
                          </a:solidFill>
                          <a:effectLst/>
                          <a:latin typeface="Arial" panose="020B0604020202020204" pitchFamily="34" charset="0"/>
                          <a:ea typeface="+mn-ea"/>
                          <a:cs typeface="Arial" panose="020B0604020202020204" pitchFamily="34" charset="0"/>
                        </a:rPr>
                        <a:t>1- Resmi yazı</a:t>
                      </a:r>
                    </a:p>
                    <a:p>
                      <a:r>
                        <a:rPr lang="tr-TR" sz="9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9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900" kern="1200" dirty="0">
                          <a:solidFill>
                            <a:schemeClr val="dk1"/>
                          </a:solidFill>
                          <a:effectLst/>
                          <a:latin typeface="Arial" panose="020B0604020202020204" pitchFamily="34" charset="0"/>
                          <a:ea typeface="+mn-ea"/>
                          <a:cs typeface="Arial" panose="020B0604020202020204" pitchFamily="34" charset="0"/>
                        </a:rPr>
                        <a:t>4- Diploma veya diploma yerine geçen belgenin aslı veya milli eğitim müdürlüğünce onaylı örneği</a:t>
                      </a:r>
                    </a:p>
                    <a:p>
                      <a:r>
                        <a:rPr lang="tr-TR" sz="900" kern="1200" dirty="0">
                          <a:solidFill>
                            <a:schemeClr val="dk1"/>
                          </a:solidFill>
                          <a:effectLst/>
                          <a:latin typeface="Arial" panose="020B0604020202020204" pitchFamily="34" charset="0"/>
                          <a:ea typeface="+mn-ea"/>
                          <a:cs typeface="Arial" panose="020B0604020202020204" pitchFamily="34" charset="0"/>
                        </a:rPr>
                        <a:t>5- Varsa pedagojik formasyon belgesinin aslı veya milli eğitim müdürlüğünce onaylı örneği</a:t>
                      </a:r>
                    </a:p>
                    <a:p>
                      <a:r>
                        <a:rPr lang="tr-TR" sz="900" kern="1200" dirty="0">
                          <a:solidFill>
                            <a:schemeClr val="dk1"/>
                          </a:solidFill>
                          <a:effectLst/>
                          <a:latin typeface="Arial" panose="020B0604020202020204" pitchFamily="34" charset="0"/>
                          <a:ea typeface="+mn-ea"/>
                          <a:cs typeface="Arial" panose="020B0604020202020204" pitchFamily="34" charset="0"/>
                        </a:rPr>
                        <a:t>6- Daha önce resmî veya özel öğretim kurumlarında eğitim personeli olarak çalışmış olanlardan en son görev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821751">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Kişisel Gelişim Kurslarında Görevlendirilecek Ders Saat Ücretli Eğitim Personeli Teklifi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900" kern="1200" dirty="0">
                          <a:solidFill>
                            <a:schemeClr val="dk1"/>
                          </a:solidFill>
                          <a:effectLst/>
                          <a:latin typeface="Arial" panose="020B0604020202020204" pitchFamily="34" charset="0"/>
                          <a:ea typeface="+mn-ea"/>
                          <a:cs typeface="Arial" panose="020B0604020202020204" pitchFamily="34" charset="0"/>
                        </a:rPr>
                        <a:t>1- Resmi yazı</a:t>
                      </a:r>
                    </a:p>
                    <a:p>
                      <a:r>
                        <a:rPr lang="tr-TR" sz="9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900" kern="1200" dirty="0">
                          <a:solidFill>
                            <a:schemeClr val="dk1"/>
                          </a:solidFill>
                          <a:effectLst/>
                          <a:latin typeface="Arial" panose="020B0604020202020204" pitchFamily="34" charset="0"/>
                          <a:ea typeface="+mn-ea"/>
                          <a:cs typeface="Arial" panose="020B0604020202020204" pitchFamily="34" charset="0"/>
                        </a:rPr>
                        <a:t>3- Çalışmakta olduğu kurumca verilecek muvafakat belgesi</a:t>
                      </a:r>
                    </a:p>
                    <a:p>
                      <a:r>
                        <a:rPr lang="tr-TR" sz="900" kern="1200" dirty="0">
                          <a:solidFill>
                            <a:schemeClr val="dk1"/>
                          </a:solidFill>
                          <a:effectLst/>
                          <a:latin typeface="Arial" panose="020B0604020202020204" pitchFamily="34" charset="0"/>
                          <a:ea typeface="+mn-ea"/>
                          <a:cs typeface="Arial" panose="020B0604020202020204" pitchFamily="34" charset="0"/>
                        </a:rPr>
                        <a:t>4- Adli sicil beyanı</a:t>
                      </a:r>
                    </a:p>
                    <a:p>
                      <a:r>
                        <a:rPr lang="tr-TR" sz="900" kern="1200" dirty="0">
                          <a:solidFill>
                            <a:schemeClr val="dk1"/>
                          </a:solidFill>
                          <a:effectLst/>
                          <a:latin typeface="Arial" panose="020B0604020202020204" pitchFamily="34" charset="0"/>
                          <a:ea typeface="+mn-ea"/>
                          <a:cs typeface="Arial" panose="020B0604020202020204" pitchFamily="34" charset="0"/>
                        </a:rPr>
                        <a:t>5- Diploma veya diploma yerine geçen belgenin aslı veya milli eğitim müdürlüğünce onaylı örneği</a:t>
                      </a:r>
                    </a:p>
                    <a:p>
                      <a:r>
                        <a:rPr lang="tr-TR" sz="900" kern="1200" dirty="0">
                          <a:solidFill>
                            <a:schemeClr val="dk1"/>
                          </a:solidFill>
                          <a:effectLst/>
                          <a:latin typeface="Arial" panose="020B0604020202020204" pitchFamily="34" charset="0"/>
                          <a:ea typeface="+mn-ea"/>
                          <a:cs typeface="Arial" panose="020B0604020202020204" pitchFamily="34" charset="0"/>
                        </a:rPr>
                        <a:t>6- Varsa pedagojik formasyon belgesinin aslı veya milli eğitim müdürlüğünce onaylı örneği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r h="630009">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Kişisel Gelişim Kurslarında Görevlendirilecek Diğer Personel Teklifi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900" kern="1200" dirty="0">
                          <a:solidFill>
                            <a:schemeClr val="dk1"/>
                          </a:solidFill>
                          <a:effectLst/>
                          <a:latin typeface="Arial" panose="020B0604020202020204" pitchFamily="34" charset="0"/>
                          <a:ea typeface="+mn-ea"/>
                          <a:cs typeface="Arial" panose="020B0604020202020204" pitchFamily="34" charset="0"/>
                        </a:rPr>
                        <a:t>1- Resmi yazı</a:t>
                      </a:r>
                    </a:p>
                    <a:p>
                      <a:r>
                        <a:rPr lang="tr-TR" sz="9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9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900" kern="1200" dirty="0">
                          <a:solidFill>
                            <a:schemeClr val="dk1"/>
                          </a:solidFill>
                          <a:effectLst/>
                          <a:latin typeface="Arial" panose="020B0604020202020204" pitchFamily="34" charset="0"/>
                          <a:ea typeface="+mn-ea"/>
                          <a:cs typeface="Arial" panose="020B0604020202020204" pitchFamily="34" charset="0"/>
                        </a:rPr>
                        <a:t>4- Diploma veya diploma yerine geçecek belgenin aslı ya da milli eğitim müdürlüğünce onaylı örneği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74899404"/>
                  </a:ext>
                </a:extLst>
              </a:tr>
            </a:tbl>
          </a:graphicData>
        </a:graphic>
      </p:graphicFrame>
    </p:spTree>
    <p:extLst>
      <p:ext uri="{BB962C8B-B14F-4D97-AF65-F5344CB8AC3E}">
        <p14:creationId xmlns:p14="http://schemas.microsoft.com/office/powerpoint/2010/main" val="2719054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35</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1774963557"/>
              </p:ext>
            </p:extLst>
          </p:nvPr>
        </p:nvGraphicFramePr>
        <p:xfrm>
          <a:off x="431800" y="2024061"/>
          <a:ext cx="11295856" cy="283464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547157">
                  <a:extLst>
                    <a:ext uri="{9D8B030D-6E8A-4147-A177-3AD203B41FA5}">
                      <a16:colId xmlns:a16="http://schemas.microsoft.com/office/drawing/2014/main" xmlns="" val="1708712795"/>
                    </a:ext>
                  </a:extLst>
                </a:gridCol>
                <a:gridCol w="7415868">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90087">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229207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Yurt Açma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800" kern="1200" dirty="0">
                          <a:solidFill>
                            <a:schemeClr val="dk1"/>
                          </a:solidFill>
                          <a:effectLst/>
                          <a:latin typeface="Arial" panose="020B0604020202020204" pitchFamily="34" charset="0"/>
                          <a:ea typeface="+mn-ea"/>
                          <a:cs typeface="Arial" panose="020B0604020202020204" pitchFamily="34" charset="0"/>
                        </a:rPr>
                        <a:t>1- Müracaat dilekçesi</a:t>
                      </a:r>
                    </a:p>
                    <a:p>
                      <a:r>
                        <a:rPr lang="tr-TR" sz="800" kern="1200" dirty="0">
                          <a:solidFill>
                            <a:schemeClr val="dk1"/>
                          </a:solidFill>
                          <a:effectLst/>
                          <a:latin typeface="Arial" panose="020B0604020202020204" pitchFamily="34" charset="0"/>
                          <a:ea typeface="+mn-ea"/>
                          <a:cs typeface="Arial" panose="020B0604020202020204" pitchFamily="34" charset="0"/>
                        </a:rPr>
                        <a:t>2- Kurucu özel hukuk tüzel kişisi ise;</a:t>
                      </a:r>
                    </a:p>
                    <a:p>
                      <a:r>
                        <a:rPr lang="tr-TR" sz="800" kern="1200" dirty="0">
                          <a:solidFill>
                            <a:schemeClr val="dk1"/>
                          </a:solidFill>
                          <a:effectLst/>
                          <a:latin typeface="Arial" panose="020B0604020202020204" pitchFamily="34" charset="0"/>
                          <a:ea typeface="+mn-ea"/>
                          <a:cs typeface="Arial" panose="020B0604020202020204" pitchFamily="34" charset="0"/>
                        </a:rPr>
                        <a:t>a) Şirket ve benzerleri için Ticaret Sicili Gazetesinde yayımlanmış veya kurumca tasdikli şirket sözleşmesi ile kurucu temsilcisi olduğunu belirten yetki belgesi</a:t>
                      </a:r>
                    </a:p>
                    <a:p>
                      <a:r>
                        <a:rPr lang="tr-TR" sz="800" kern="1200" dirty="0">
                          <a:solidFill>
                            <a:schemeClr val="dk1"/>
                          </a:solidFill>
                          <a:effectLst/>
                          <a:latin typeface="Arial" panose="020B0604020202020204" pitchFamily="34" charset="0"/>
                          <a:ea typeface="+mn-ea"/>
                          <a:cs typeface="Arial" panose="020B0604020202020204" pitchFamily="34" charset="0"/>
                        </a:rPr>
                        <a:t>b) Diğer özel hukuk tüzel kişileri için yönetim kurulu veya yetkili organının kurucu temsilcisi olarak seçtiği gerçek kişiyi gösteren karar örneği ve kurucu temsilcisinin adli sicil beyanı</a:t>
                      </a:r>
                    </a:p>
                    <a:p>
                      <a:r>
                        <a:rPr lang="tr-TR" sz="800" kern="1200" dirty="0">
                          <a:solidFill>
                            <a:schemeClr val="dk1"/>
                          </a:solidFill>
                          <a:effectLst/>
                          <a:latin typeface="Arial" panose="020B0604020202020204" pitchFamily="34" charset="0"/>
                          <a:ea typeface="+mn-ea"/>
                          <a:cs typeface="Arial" panose="020B0604020202020204" pitchFamily="34" charset="0"/>
                        </a:rPr>
                        <a:t>c) Özel hukuk tüzel kişiliğinin tüzük, kuruluş senedi veya sözleşmesinde yurt açmaya ilişkin hükmün bulunması ile buna ilişkin belge</a:t>
                      </a:r>
                    </a:p>
                    <a:p>
                      <a:r>
                        <a:rPr lang="tr-TR" sz="800" kern="1200" dirty="0">
                          <a:solidFill>
                            <a:schemeClr val="dk1"/>
                          </a:solidFill>
                          <a:effectLst/>
                          <a:latin typeface="Arial" panose="020B0604020202020204" pitchFamily="34" charset="0"/>
                          <a:ea typeface="+mn-ea"/>
                          <a:cs typeface="Arial" panose="020B0604020202020204" pitchFamily="34" charset="0"/>
                        </a:rPr>
                        <a:t>3- Kurucu gerçek kişi ise;</a:t>
                      </a:r>
                    </a:p>
                    <a:p>
                      <a:r>
                        <a:rPr lang="tr-TR" sz="800" kern="1200" dirty="0">
                          <a:solidFill>
                            <a:schemeClr val="dk1"/>
                          </a:solidFill>
                          <a:effectLst/>
                          <a:latin typeface="Arial" panose="020B0604020202020204" pitchFamily="34" charset="0"/>
                          <a:ea typeface="+mn-ea"/>
                          <a:cs typeface="Arial" panose="020B0604020202020204" pitchFamily="34" charset="0"/>
                        </a:rPr>
                        <a:t>a) Türkiye Cumhuriyeti kimlik numarası        b) Adli sicil beyanı</a:t>
                      </a:r>
                    </a:p>
                    <a:p>
                      <a:r>
                        <a:rPr lang="tr-TR" sz="800" kern="1200" dirty="0">
                          <a:solidFill>
                            <a:schemeClr val="dk1"/>
                          </a:solidFill>
                          <a:effectLst/>
                          <a:latin typeface="Arial" panose="020B0604020202020204" pitchFamily="34" charset="0"/>
                          <a:ea typeface="+mn-ea"/>
                          <a:cs typeface="Arial" panose="020B0604020202020204" pitchFamily="34" charset="0"/>
                        </a:rPr>
                        <a:t>4- Yurdun faaliyet göstereceği bina kurucuya ait ise malik olduğuna dair beyan</a:t>
                      </a:r>
                    </a:p>
                    <a:p>
                      <a:r>
                        <a:rPr lang="tr-TR" sz="800" kern="1200" dirty="0">
                          <a:solidFill>
                            <a:schemeClr val="dk1"/>
                          </a:solidFill>
                          <a:effectLst/>
                          <a:latin typeface="Arial" panose="020B0604020202020204" pitchFamily="34" charset="0"/>
                          <a:ea typeface="+mn-ea"/>
                          <a:cs typeface="Arial" panose="020B0604020202020204" pitchFamily="34" charset="0"/>
                        </a:rPr>
                        <a:t>5- Binanın kiralık olması hâlinde en az bir yıllık kiracı olunduğuna dair beyan</a:t>
                      </a:r>
                    </a:p>
                    <a:p>
                      <a:r>
                        <a:rPr lang="tr-TR" sz="800" kern="1200" dirty="0">
                          <a:solidFill>
                            <a:schemeClr val="dk1"/>
                          </a:solidFill>
                          <a:effectLst/>
                          <a:latin typeface="Arial" panose="020B0604020202020204" pitchFamily="34" charset="0"/>
                          <a:ea typeface="+mn-ea"/>
                          <a:cs typeface="Arial" panose="020B0604020202020204" pitchFamily="34" charset="0"/>
                        </a:rPr>
                        <a:t>6- Kurucu, bina üzerinde intifa hakkına sahip ise intifa hakkına sahip olduğuna dair beyan</a:t>
                      </a:r>
                    </a:p>
                    <a:p>
                      <a:r>
                        <a:rPr lang="tr-TR" sz="800" kern="1200" dirty="0">
                          <a:solidFill>
                            <a:schemeClr val="dk1"/>
                          </a:solidFill>
                          <a:effectLst/>
                          <a:latin typeface="Arial" panose="020B0604020202020204" pitchFamily="34" charset="0"/>
                          <a:ea typeface="+mn-ea"/>
                          <a:cs typeface="Arial" panose="020B0604020202020204" pitchFamily="34" charset="0"/>
                        </a:rPr>
                        <a:t>7- Tapu sicilinde mesken olarak kayıtlı bir ana gayrimenkulün bağımsız bölümlerinde yurt açılacak ise 634 sayılı Kat Mülkiyeti Kanununa göre kat malikleri kurulu tarafından yurt açılabilmesi için oy birliğiyle verilen kararın bir örneği veya her bir kat malikinden veyahut vekillerinden ayrı ayrı alınan muvafakat belgesi</a:t>
                      </a:r>
                    </a:p>
                    <a:p>
                      <a:r>
                        <a:rPr lang="tr-TR" sz="800" kern="1200" dirty="0">
                          <a:solidFill>
                            <a:schemeClr val="dk1"/>
                          </a:solidFill>
                          <a:effectLst/>
                          <a:latin typeface="Arial" panose="020B0604020202020204" pitchFamily="34" charset="0"/>
                          <a:ea typeface="+mn-ea"/>
                          <a:cs typeface="Arial" panose="020B0604020202020204" pitchFamily="34" charset="0"/>
                        </a:rPr>
                        <a:t>8- Yapı kullanma izin belgesinde kullanım amacı yurt olan binalar haricindeki binalar için, depreme ilişkin mevzuata uygun olduğuna dair belge</a:t>
                      </a:r>
                    </a:p>
                    <a:p>
                      <a:r>
                        <a:rPr lang="tr-TR" sz="800" kern="1200" dirty="0">
                          <a:solidFill>
                            <a:schemeClr val="dk1"/>
                          </a:solidFill>
                          <a:effectLst/>
                          <a:latin typeface="Arial" panose="020B0604020202020204" pitchFamily="34" charset="0"/>
                          <a:ea typeface="+mn-ea"/>
                          <a:cs typeface="Arial" panose="020B0604020202020204" pitchFamily="34" charset="0"/>
                        </a:rPr>
                        <a:t>9- Binanın sağlığı olumsuz yönde etkileyen endüstriyel kuruluşlardan uzak olduğunu belirten yetkili kuruluştan alınan belge</a:t>
                      </a:r>
                    </a:p>
                    <a:p>
                      <a:r>
                        <a:rPr lang="tr-TR" sz="800" kern="1200" dirty="0">
                          <a:solidFill>
                            <a:schemeClr val="dk1"/>
                          </a:solidFill>
                          <a:effectLst/>
                          <a:latin typeface="Arial" panose="020B0604020202020204" pitchFamily="34" charset="0"/>
                          <a:ea typeface="+mn-ea"/>
                          <a:cs typeface="Arial" panose="020B0604020202020204" pitchFamily="34" charset="0"/>
                        </a:rPr>
                        <a:t>10- Yetkili kuruluştan alınan, binanın depreme dayanıklılığını gösteren belge</a:t>
                      </a:r>
                    </a:p>
                    <a:p>
                      <a:r>
                        <a:rPr lang="tr-TR" sz="800" kern="1200" dirty="0">
                          <a:solidFill>
                            <a:schemeClr val="dk1"/>
                          </a:solidFill>
                          <a:effectLst/>
                          <a:latin typeface="Arial" panose="020B0604020202020204" pitchFamily="34" charset="0"/>
                          <a:ea typeface="+mn-ea"/>
                          <a:cs typeface="Arial" panose="020B0604020202020204" pitchFamily="34" charset="0"/>
                        </a:rPr>
                        <a:t>11- Yetkili kuruluştan alınan, yapı kullanma izni belgesi</a:t>
                      </a:r>
                    </a:p>
                    <a:p>
                      <a:r>
                        <a:rPr lang="tr-TR" sz="800" kern="1200" dirty="0">
                          <a:solidFill>
                            <a:schemeClr val="dk1"/>
                          </a:solidFill>
                          <a:effectLst/>
                          <a:latin typeface="Arial" panose="020B0604020202020204" pitchFamily="34" charset="0"/>
                          <a:ea typeface="+mn-ea"/>
                          <a:cs typeface="Arial" panose="020B0604020202020204" pitchFamily="34" charset="0"/>
                        </a:rPr>
                        <a:t>12- Binanın her katı için ayrı ayrı düzenlenmiş üç adet yerleşim planı</a:t>
                      </a:r>
                    </a:p>
                    <a:p>
                      <a:r>
                        <a:rPr lang="tr-TR" sz="800" kern="1200" dirty="0">
                          <a:solidFill>
                            <a:schemeClr val="dk1"/>
                          </a:solidFill>
                          <a:effectLst/>
                          <a:latin typeface="Arial" panose="020B0604020202020204" pitchFamily="34" charset="0"/>
                          <a:ea typeface="+mn-ea"/>
                          <a:cs typeface="Arial" panose="020B0604020202020204" pitchFamily="34" charset="0"/>
                        </a:rPr>
                        <a:t>13- Yetkili kuruluştan alınan, binanın yangına karşı yeterli güvenliğe sahip olduğuna dair rapor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4050756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36</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892214708"/>
              </p:ext>
            </p:extLst>
          </p:nvPr>
        </p:nvGraphicFramePr>
        <p:xfrm>
          <a:off x="431800" y="2024061"/>
          <a:ext cx="11295856" cy="2689713"/>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753813">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Yurdunun Faaliyete Ara Vermesi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Yönetim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3- Tüm personele duyuru yazısı</a:t>
                      </a:r>
                    </a:p>
                    <a:p>
                      <a:r>
                        <a:rPr lang="tr-TR" sz="1000" kern="1200" dirty="0">
                          <a:solidFill>
                            <a:schemeClr val="dk1"/>
                          </a:solidFill>
                          <a:effectLst/>
                          <a:latin typeface="Arial" panose="020B0604020202020204" pitchFamily="34" charset="0"/>
                          <a:ea typeface="+mn-ea"/>
                          <a:cs typeface="Arial" panose="020B0604020202020204" pitchFamily="34" charset="0"/>
                        </a:rPr>
                        <a:t>4- Öğrenci kaydı yapılıp yapılmadığına ilişkin yazı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503340">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Yurdunun Tekrar Faaliyete Başlaması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Yönetim kurulu kararı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Yurtlarında Personel Görevlendirme Teklifi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Diploma veya diploma yerine geçen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3- Sağlık Raporu</a:t>
                      </a:r>
                    </a:p>
                    <a:p>
                      <a:r>
                        <a:rPr lang="tr-TR" sz="1000" kern="1200" dirty="0">
                          <a:solidFill>
                            <a:schemeClr val="dk1"/>
                          </a:solidFill>
                          <a:effectLst/>
                          <a:latin typeface="Arial" panose="020B0604020202020204" pitchFamily="34" charset="0"/>
                          <a:ea typeface="+mn-ea"/>
                          <a:cs typeface="Arial" panose="020B0604020202020204" pitchFamily="34" charset="0"/>
                        </a:rPr>
                        <a:t>4-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5-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6- Sosyal Güvenlik Kurumundan alınan sigorta belgesi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76870122"/>
                  </a:ext>
                </a:extLst>
              </a:tr>
            </a:tbl>
          </a:graphicData>
        </a:graphic>
      </p:graphicFrame>
    </p:spTree>
    <p:extLst>
      <p:ext uri="{BB962C8B-B14F-4D97-AF65-F5344CB8AC3E}">
        <p14:creationId xmlns:p14="http://schemas.microsoft.com/office/powerpoint/2010/main" val="699528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37</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882978858"/>
              </p:ext>
            </p:extLst>
          </p:nvPr>
        </p:nvGraphicFramePr>
        <p:xfrm>
          <a:off x="431800" y="2024061"/>
          <a:ext cx="11295856" cy="2363575"/>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206819">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Yurtlarında Yönetici Görevlendirme Teklifi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Diploma veya diploma yerine geçen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3- Sağlık raporu</a:t>
                      </a:r>
                    </a:p>
                    <a:p>
                      <a:r>
                        <a:rPr lang="tr-TR" sz="1000" kern="1200" dirty="0">
                          <a:solidFill>
                            <a:schemeClr val="dk1"/>
                          </a:solidFill>
                          <a:effectLst/>
                          <a:latin typeface="Arial" panose="020B0604020202020204" pitchFamily="34" charset="0"/>
                          <a:ea typeface="+mn-ea"/>
                          <a:cs typeface="Arial" panose="020B0604020202020204" pitchFamily="34" charset="0"/>
                        </a:rPr>
                        <a:t>4-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5-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6- Sosyal Güvenlik Kurumundan alınan sigorta işe giriş bildirgesi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Yurtlarının İsim Değişikliği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Yönetim kurulu kararı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1203046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983688"/>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38</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564953685"/>
              </p:ext>
            </p:extLst>
          </p:nvPr>
        </p:nvGraphicFramePr>
        <p:xfrm>
          <a:off x="431800" y="2024062"/>
          <a:ext cx="11295856" cy="294132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92773">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220402">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kern="1200" dirty="0">
                          <a:solidFill>
                            <a:schemeClr val="dk1"/>
                          </a:solidFill>
                          <a:effectLst/>
                          <a:latin typeface="Arial" panose="020B0604020202020204" pitchFamily="34" charset="0"/>
                          <a:ea typeface="+mn-ea"/>
                          <a:cs typeface="Arial" panose="020B0604020202020204" pitchFamily="34" charset="0"/>
                        </a:rPr>
                        <a:t>Özel Öğrenci Yurtlarında Kurum Nakli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9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900" kern="1200" dirty="0">
                          <a:solidFill>
                            <a:schemeClr val="dk1"/>
                          </a:solidFill>
                          <a:effectLst/>
                          <a:latin typeface="Arial" panose="020B0604020202020204" pitchFamily="34" charset="0"/>
                          <a:ea typeface="+mn-ea"/>
                          <a:cs typeface="Arial" panose="020B0604020202020204" pitchFamily="34" charset="0"/>
                        </a:rPr>
                        <a:t>2- Kira sözleşmesi ve tapu örneği,</a:t>
                      </a:r>
                    </a:p>
                    <a:p>
                      <a:r>
                        <a:rPr lang="tr-TR" sz="900" kern="1200" dirty="0">
                          <a:solidFill>
                            <a:schemeClr val="dk1"/>
                          </a:solidFill>
                          <a:effectLst/>
                          <a:latin typeface="Arial" panose="020B0604020202020204" pitchFamily="34" charset="0"/>
                          <a:ea typeface="+mn-ea"/>
                          <a:cs typeface="Arial" panose="020B0604020202020204" pitchFamily="34" charset="0"/>
                        </a:rPr>
                        <a:t>3- 35*50 veya A3 boyutunda yerleşim planı ve cd (3 adet)</a:t>
                      </a:r>
                    </a:p>
                    <a:p>
                      <a:r>
                        <a:rPr lang="tr-TR" sz="900" kern="1200" dirty="0">
                          <a:solidFill>
                            <a:schemeClr val="dk1"/>
                          </a:solidFill>
                          <a:effectLst/>
                          <a:latin typeface="Arial" panose="020B0604020202020204" pitchFamily="34" charset="0"/>
                          <a:ea typeface="+mn-ea"/>
                          <a:cs typeface="Arial" panose="020B0604020202020204" pitchFamily="34" charset="0"/>
                        </a:rPr>
                        <a:t>4- Kurum açılacak binanın ve çevresinin sağlık yönünden uygun olduğuna ilişkin il veya ilçe ilgili sağlık birimince düzenlenen rapor</a:t>
                      </a:r>
                    </a:p>
                    <a:p>
                      <a:r>
                        <a:rPr lang="tr-TR" sz="900" kern="1200" dirty="0">
                          <a:solidFill>
                            <a:schemeClr val="dk1"/>
                          </a:solidFill>
                          <a:effectLst/>
                          <a:latin typeface="Arial" panose="020B0604020202020204" pitchFamily="34" charset="0"/>
                          <a:ea typeface="+mn-ea"/>
                          <a:cs typeface="Arial" panose="020B0604020202020204" pitchFamily="34" charset="0"/>
                        </a:rPr>
                        <a:t>5- Yetkili kuruluştan alınan, binanın depreme dayanıklılığını gösteren belge</a:t>
                      </a:r>
                    </a:p>
                    <a:p>
                      <a:r>
                        <a:rPr lang="tr-TR" sz="900" kern="1200" dirty="0">
                          <a:solidFill>
                            <a:schemeClr val="dk1"/>
                          </a:solidFill>
                          <a:effectLst/>
                          <a:latin typeface="Arial" panose="020B0604020202020204" pitchFamily="34" charset="0"/>
                          <a:ea typeface="+mn-ea"/>
                          <a:cs typeface="Arial" panose="020B0604020202020204" pitchFamily="34" charset="0"/>
                        </a:rPr>
                        <a:t>6- Kurum açılacak binada yangına karşı ilgili mevzuatına göre gerekli önlemlerin alındığına ilişkin İtfaiye müdürlüğünce düzenlenen rapor</a:t>
                      </a:r>
                    </a:p>
                    <a:p>
                      <a:r>
                        <a:rPr lang="tr-TR" sz="900" kern="1200" dirty="0">
                          <a:solidFill>
                            <a:schemeClr val="dk1"/>
                          </a:solidFill>
                          <a:effectLst/>
                          <a:latin typeface="Arial" panose="020B0604020202020204" pitchFamily="34" charset="0"/>
                          <a:ea typeface="+mn-ea"/>
                          <a:cs typeface="Arial" panose="020B0604020202020204" pitchFamily="34" charset="0"/>
                        </a:rPr>
                        <a:t>7- Tapu sicilinde mesken olarak kayıtlı bir ana gayrimenkulün bağımsız bölümlerinde yurt açılacak ise 634 sayılı Kat Mülkiyeti Kanununa göre kat malikleri kurulu tarafından yurt açılabilmesi için oy birliğiyle verilen kararın bir örneği veya her bir kat malikinden veyahut vekillerinden ayrı ayrı alman muvafakat belgesi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1094154">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kern="1200" dirty="0">
                          <a:solidFill>
                            <a:schemeClr val="dk1"/>
                          </a:solidFill>
                          <a:effectLst/>
                          <a:latin typeface="Arial" panose="020B0604020202020204" pitchFamily="34" charset="0"/>
                          <a:ea typeface="+mn-ea"/>
                          <a:cs typeface="Arial" panose="020B0604020202020204" pitchFamily="34" charset="0"/>
                        </a:rPr>
                        <a:t>Özel Öğrenci Yurdunun Devredilmesi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9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900" kern="1200" dirty="0">
                          <a:solidFill>
                            <a:schemeClr val="dk1"/>
                          </a:solidFill>
                          <a:effectLst/>
                          <a:latin typeface="Arial" panose="020B0604020202020204" pitchFamily="34" charset="0"/>
                          <a:ea typeface="+mn-ea"/>
                          <a:cs typeface="Arial" panose="020B0604020202020204" pitchFamily="34" charset="0"/>
                        </a:rPr>
                        <a:t>2- Noter tarafından düzenlenen devir sözleşmesi</a:t>
                      </a:r>
                    </a:p>
                    <a:p>
                      <a:r>
                        <a:rPr lang="tr-TR" sz="900" kern="1200" dirty="0">
                          <a:solidFill>
                            <a:schemeClr val="dk1"/>
                          </a:solidFill>
                          <a:effectLst/>
                          <a:latin typeface="Arial" panose="020B0604020202020204" pitchFamily="34" charset="0"/>
                          <a:ea typeface="+mn-ea"/>
                          <a:cs typeface="Arial" panose="020B0604020202020204" pitchFamily="34" charset="0"/>
                        </a:rPr>
                        <a:t>3- Yeni kurucuya ait adli sicil beyanı</a:t>
                      </a:r>
                    </a:p>
                    <a:p>
                      <a:r>
                        <a:rPr lang="tr-TR" sz="900" kern="1200" dirty="0">
                          <a:solidFill>
                            <a:schemeClr val="dk1"/>
                          </a:solidFill>
                          <a:effectLst/>
                          <a:latin typeface="Arial" panose="020B0604020202020204" pitchFamily="34" charset="0"/>
                          <a:ea typeface="+mn-ea"/>
                          <a:cs typeface="Arial" panose="020B0604020202020204" pitchFamily="34" charset="0"/>
                        </a:rPr>
                        <a:t>4- Kira sözleşmesi ve tapu örneği</a:t>
                      </a:r>
                    </a:p>
                    <a:p>
                      <a:r>
                        <a:rPr lang="tr-TR" sz="900" kern="1200" dirty="0">
                          <a:solidFill>
                            <a:schemeClr val="dk1"/>
                          </a:solidFill>
                          <a:effectLst/>
                          <a:latin typeface="Arial" panose="020B0604020202020204" pitchFamily="34" charset="0"/>
                          <a:ea typeface="+mn-ea"/>
                          <a:cs typeface="Arial" panose="020B0604020202020204" pitchFamily="34" charset="0"/>
                        </a:rPr>
                        <a:t>5- Tüzel kişi ise Ticaret Sicil Gazetesi'nde yayımlanan Ana Sözleşme, tüzük ya da vakıf senedi</a:t>
                      </a:r>
                    </a:p>
                    <a:p>
                      <a:r>
                        <a:rPr lang="tr-TR" sz="900" kern="1200" dirty="0">
                          <a:solidFill>
                            <a:schemeClr val="dk1"/>
                          </a:solidFill>
                          <a:effectLst/>
                          <a:latin typeface="Arial" panose="020B0604020202020204" pitchFamily="34" charset="0"/>
                          <a:ea typeface="+mn-ea"/>
                          <a:cs typeface="Arial" panose="020B0604020202020204" pitchFamily="34" charset="0"/>
                        </a:rPr>
                        <a:t>6- Kurucu temsilcisinin belirlendiği yönetim kurulu kararı</a:t>
                      </a:r>
                    </a:p>
                    <a:p>
                      <a:r>
                        <a:rPr lang="tr-TR" sz="900" kern="1200" dirty="0">
                          <a:solidFill>
                            <a:schemeClr val="dk1"/>
                          </a:solidFill>
                          <a:effectLst/>
                          <a:latin typeface="Arial" panose="020B0604020202020204" pitchFamily="34" charset="0"/>
                          <a:ea typeface="+mn-ea"/>
                          <a:cs typeface="Arial" panose="020B0604020202020204" pitchFamily="34" charset="0"/>
                        </a:rPr>
                        <a:t>7- Kurucuya ait renkli vesikalık fotoğraf (2 adet)</a:t>
                      </a:r>
                    </a:p>
                    <a:p>
                      <a:r>
                        <a:rPr lang="tr-TR" sz="900" kern="1200" dirty="0">
                          <a:solidFill>
                            <a:schemeClr val="dk1"/>
                          </a:solidFill>
                          <a:effectLst/>
                          <a:latin typeface="Arial" panose="020B0604020202020204" pitchFamily="34" charset="0"/>
                          <a:ea typeface="+mn-ea"/>
                          <a:cs typeface="Arial" panose="020B0604020202020204" pitchFamily="34" charset="0"/>
                        </a:rPr>
                        <a:t>8- Diploma veya diploma yerine geçecek belgenin aslı ya da milli eğitim müdürlüğünce onaylı örneği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2973221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39</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250888806"/>
              </p:ext>
            </p:extLst>
          </p:nvPr>
        </p:nvGraphicFramePr>
        <p:xfrm>
          <a:off x="431800" y="2024061"/>
          <a:ext cx="11295856" cy="283464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96189">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792379">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Yurdunda Kurucu Temsilcisi Değişikliği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 değişikliğine ilişkin yazı</a:t>
                      </a:r>
                    </a:p>
                    <a:p>
                      <a:r>
                        <a:rPr lang="tr-TR" sz="1000" kern="1200" dirty="0">
                          <a:solidFill>
                            <a:schemeClr val="dk1"/>
                          </a:solidFill>
                          <a:effectLst/>
                          <a:latin typeface="Arial" panose="020B0604020202020204" pitchFamily="34" charset="0"/>
                          <a:ea typeface="+mn-ea"/>
                          <a:cs typeface="Arial" panose="020B0604020202020204" pitchFamily="34" charset="0"/>
                        </a:rPr>
                        <a:t>2- Kurucu temsilcisi değişikliğine ait yönetim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3- Yeni kurucu temsilcisine ait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Renkli vesikalık fotoğraf (2 adet)</a:t>
                      </a:r>
                    </a:p>
                    <a:p>
                      <a:r>
                        <a:rPr lang="tr-TR" sz="1000" kern="1200" dirty="0">
                          <a:solidFill>
                            <a:schemeClr val="dk1"/>
                          </a:solidFill>
                          <a:effectLst/>
                          <a:latin typeface="Arial" panose="020B0604020202020204" pitchFamily="34" charset="0"/>
                          <a:ea typeface="+mn-ea"/>
                          <a:cs typeface="Arial" panose="020B0604020202020204" pitchFamily="34" charset="0"/>
                        </a:rPr>
                        <a:t>5- Diploma veya diploma yerine geçecek belgenin aslı ya da milli eğitim müdürlüğünce onaylı örneği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650882">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Yurtlarında Yerleşim Planı ve Kontenjan Değişikliği Teklifi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temsilcisine ait ayrıntılı yazı</a:t>
                      </a:r>
                    </a:p>
                    <a:p>
                      <a:r>
                        <a:rPr lang="tr-TR" sz="1000" kern="1200" dirty="0">
                          <a:solidFill>
                            <a:schemeClr val="dk1"/>
                          </a:solidFill>
                          <a:effectLst/>
                          <a:latin typeface="Arial" panose="020B0604020202020204" pitchFamily="34" charset="0"/>
                          <a:ea typeface="+mn-ea"/>
                          <a:cs typeface="Arial" panose="020B0604020202020204" pitchFamily="34" charset="0"/>
                        </a:rPr>
                        <a:t>2- Kurumun son yerleşimini gösteren 35x50 cm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3- Eski yerleşim planı (1 adet)</a:t>
                      </a:r>
                    </a:p>
                    <a:p>
                      <a:r>
                        <a:rPr lang="tr-TR" sz="1000" kern="1200" dirty="0">
                          <a:solidFill>
                            <a:schemeClr val="dk1"/>
                          </a:solidFill>
                          <a:effectLst/>
                          <a:latin typeface="Arial" panose="020B0604020202020204" pitchFamily="34" charset="0"/>
                          <a:ea typeface="+mn-ea"/>
                          <a:cs typeface="Arial" panose="020B0604020202020204" pitchFamily="34" charset="0"/>
                        </a:rPr>
                        <a:t>4- Yetkili kuruluştan alınan, binanın depreme dayanıklılığını gösteren belge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r h="792379">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Öğrenci Yurdunun Kapatılması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Ortaklar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3- Tüm personele duyuru yazısı</a:t>
                      </a:r>
                    </a:p>
                    <a:p>
                      <a:r>
                        <a:rPr lang="tr-TR" sz="1000" kern="1200" dirty="0">
                          <a:solidFill>
                            <a:schemeClr val="dk1"/>
                          </a:solidFill>
                          <a:effectLst/>
                          <a:latin typeface="Arial" panose="020B0604020202020204" pitchFamily="34" charset="0"/>
                          <a:ea typeface="+mn-ea"/>
                          <a:cs typeface="Arial" panose="020B0604020202020204" pitchFamily="34" charset="0"/>
                        </a:rPr>
                        <a:t>4- Personel istifa dilekçeleri</a:t>
                      </a:r>
                    </a:p>
                    <a:p>
                      <a:r>
                        <a:rPr lang="tr-TR" sz="1000" kern="1200" dirty="0">
                          <a:solidFill>
                            <a:schemeClr val="dk1"/>
                          </a:solidFill>
                          <a:effectLst/>
                          <a:latin typeface="Arial" panose="020B0604020202020204" pitchFamily="34" charset="0"/>
                          <a:ea typeface="+mn-ea"/>
                          <a:cs typeface="Arial" panose="020B0604020202020204" pitchFamily="34" charset="0"/>
                        </a:rPr>
                        <a:t>5- Öğrenci kaydı bulunmadığına ilişkin yazı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35064308"/>
                  </a:ext>
                </a:extLst>
              </a:tr>
            </a:tbl>
          </a:graphicData>
        </a:graphic>
      </p:graphicFrame>
    </p:spTree>
    <p:extLst>
      <p:ext uri="{BB962C8B-B14F-4D97-AF65-F5344CB8AC3E}">
        <p14:creationId xmlns:p14="http://schemas.microsoft.com/office/powerpoint/2010/main" val="3678304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İNSAN KAYNAKLARI YÖNETİMİ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4</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96953838"/>
              </p:ext>
            </p:extLst>
          </p:nvPr>
        </p:nvGraphicFramePr>
        <p:xfrm>
          <a:off x="431800" y="2024061"/>
          <a:ext cx="11295856" cy="1886904"/>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29741">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759144">
                <a:tc>
                  <a:txBody>
                    <a:bodyPr/>
                    <a:lstStyle/>
                    <a:p>
                      <a:pPr algn="ctr"/>
                      <a:r>
                        <a:rPr lang="tr-TR" sz="1100" kern="1200" dirty="0">
                          <a:solidFill>
                            <a:schemeClr val="dk1"/>
                          </a:solidFill>
                          <a:latin typeface="Arial"/>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 sz="1000" dirty="0">
                          <a:latin typeface="Arial"/>
                        </a:rPr>
                        <a:t>Dilekçe Hakkı Kapsamında Yapılan Başvuruların Alınması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 sz="1000" dirty="0">
                          <a:latin typeface="Arial"/>
                        </a:rPr>
                        <a:t>Dilekçe/e-posta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1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455542">
                <a:tc>
                  <a:txBody>
                    <a:bodyPr/>
                    <a:lstStyle/>
                    <a:p>
                      <a:pPr algn="ctr"/>
                      <a:r>
                        <a:rPr lang="tr-TR" sz="1100" kern="1200" dirty="0">
                          <a:solidFill>
                            <a:schemeClr val="dk1"/>
                          </a:solidFill>
                          <a:latin typeface="Arial"/>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 sz="1000" dirty="0">
                          <a:latin typeface="Arial"/>
                        </a:rPr>
                        <a:t>Bilgi Edinme Hakkı Kapsamında Yapılan Başvuruların Cevaplandırılması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 sz="1000" dirty="0">
                          <a:latin typeface="Arial"/>
                        </a:rPr>
                        <a:t>Dilekçe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15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78380167"/>
                  </a:ext>
                </a:extLst>
              </a:tr>
            </a:tbl>
          </a:graphicData>
        </a:graphic>
      </p:graphicFrame>
    </p:spTree>
    <p:extLst>
      <p:ext uri="{BB962C8B-B14F-4D97-AF65-F5344CB8AC3E}">
        <p14:creationId xmlns:p14="http://schemas.microsoft.com/office/powerpoint/2010/main" val="1141739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40</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3210613903"/>
              </p:ext>
            </p:extLst>
          </p:nvPr>
        </p:nvGraphicFramePr>
        <p:xfrm>
          <a:off x="431800" y="2024061"/>
          <a:ext cx="11295856" cy="280416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563935">
                  <a:extLst>
                    <a:ext uri="{9D8B030D-6E8A-4147-A177-3AD203B41FA5}">
                      <a16:colId xmlns:a16="http://schemas.microsoft.com/office/drawing/2014/main" xmlns="" val="1708712795"/>
                    </a:ext>
                  </a:extLst>
                </a:gridCol>
                <a:gridCol w="7399090">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Okul ve Özel Eğitim Okulu Açılması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Başvuru formu</a:t>
                      </a:r>
                    </a:p>
                    <a:p>
                      <a:r>
                        <a:rPr lang="tr-TR" sz="1000" kern="1200" dirty="0">
                          <a:solidFill>
                            <a:schemeClr val="dk1"/>
                          </a:solidFill>
                          <a:effectLst/>
                          <a:latin typeface="Arial" panose="020B0604020202020204" pitchFamily="34" charset="0"/>
                          <a:ea typeface="+mn-ea"/>
                          <a:cs typeface="Arial" panose="020B0604020202020204" pitchFamily="34" charset="0"/>
                        </a:rPr>
                        <a:t>2- Kurucu/kurucu temsilcisine ait yazılı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3- Kurucu tüzel kişi ise Ticaret Sicil Gazetesi ana sözleşme, tüzük ya da vakıf senedi</a:t>
                      </a:r>
                    </a:p>
                    <a:p>
                      <a:r>
                        <a:rPr lang="tr-TR" sz="1000" kern="1200" dirty="0">
                          <a:solidFill>
                            <a:schemeClr val="dk1"/>
                          </a:solidFill>
                          <a:effectLst/>
                          <a:latin typeface="Arial" panose="020B0604020202020204" pitchFamily="34" charset="0"/>
                          <a:ea typeface="+mn-ea"/>
                          <a:cs typeface="Arial" panose="020B0604020202020204" pitchFamily="34" charset="0"/>
                        </a:rPr>
                        <a:t>4- Kurucu temsilcisi yönetim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5- 35*50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6- Kurum Yönetmeliği farklı yönetmelik söz konusu ise yönetmelik ve CD</a:t>
                      </a:r>
                    </a:p>
                    <a:p>
                      <a:r>
                        <a:rPr lang="tr-TR" sz="1000" kern="1200" dirty="0">
                          <a:solidFill>
                            <a:schemeClr val="dk1"/>
                          </a:solidFill>
                          <a:effectLst/>
                          <a:latin typeface="Arial" panose="020B0604020202020204" pitchFamily="34" charset="0"/>
                          <a:ea typeface="+mn-ea"/>
                          <a:cs typeface="Arial" panose="020B0604020202020204" pitchFamily="34" charset="0"/>
                        </a:rPr>
                        <a:t>7-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8- Yönetici çalışma izin teklifi</a:t>
                      </a:r>
                    </a:p>
                    <a:p>
                      <a:r>
                        <a:rPr lang="tr-TR" sz="1000" kern="1200" dirty="0">
                          <a:solidFill>
                            <a:schemeClr val="dk1"/>
                          </a:solidFill>
                          <a:effectLst/>
                          <a:latin typeface="Arial" panose="020B0604020202020204" pitchFamily="34" charset="0"/>
                          <a:ea typeface="+mn-ea"/>
                          <a:cs typeface="Arial" panose="020B0604020202020204" pitchFamily="34" charset="0"/>
                        </a:rPr>
                        <a:t>9- Öğretime başlamadan önce gerekli tüm personelin atamasının yapılacağına dair kurucunun yazılı beyanı</a:t>
                      </a:r>
                    </a:p>
                    <a:p>
                      <a:r>
                        <a:rPr lang="tr-TR" sz="1000" kern="1200" dirty="0">
                          <a:solidFill>
                            <a:schemeClr val="dk1"/>
                          </a:solidFill>
                          <a:effectLst/>
                          <a:latin typeface="Arial" panose="020B0604020202020204" pitchFamily="34" charset="0"/>
                          <a:ea typeface="+mn-ea"/>
                          <a:cs typeface="Arial" panose="020B0604020202020204" pitchFamily="34" charset="0"/>
                        </a:rPr>
                        <a:t>10-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1000" kern="1200" dirty="0">
                          <a:solidFill>
                            <a:schemeClr val="dk1"/>
                          </a:solidFill>
                          <a:effectLst/>
                          <a:latin typeface="Arial" panose="020B0604020202020204" pitchFamily="34" charset="0"/>
                          <a:ea typeface="+mn-ea"/>
                          <a:cs typeface="Arial" panose="020B0604020202020204" pitchFamily="34" charset="0"/>
                        </a:rPr>
                        <a:t>11- İl sağlık müdürlüğünce düzenlenecek olan, binanın ve çevresinin sağlık yönünden uygun olduğuna ilişkin rapor</a:t>
                      </a:r>
                    </a:p>
                    <a:p>
                      <a:r>
                        <a:rPr lang="tr-TR" sz="1000" kern="1200" dirty="0">
                          <a:solidFill>
                            <a:schemeClr val="dk1"/>
                          </a:solidFill>
                          <a:effectLst/>
                          <a:latin typeface="Arial" panose="020B0604020202020204" pitchFamily="34" charset="0"/>
                          <a:ea typeface="+mn-ea"/>
                          <a:cs typeface="Arial" panose="020B0604020202020204" pitchFamily="34" charset="0"/>
                        </a:rPr>
                        <a:t>12- İtfaiye müdürlüğünce düzenlenecek olan binada yangına karşı ilgili mevzuata göre gerekli önlemlerin alındığına ilişkin rapor</a:t>
                      </a:r>
                    </a:p>
                    <a:p>
                      <a:r>
                        <a:rPr lang="tr-TR" sz="1000" kern="1200" dirty="0">
                          <a:solidFill>
                            <a:schemeClr val="dk1"/>
                          </a:solidFill>
                          <a:effectLst/>
                          <a:latin typeface="Arial" panose="020B0604020202020204" pitchFamily="34" charset="0"/>
                          <a:ea typeface="+mn-ea"/>
                          <a:cs typeface="Arial" panose="020B0604020202020204" pitchFamily="34" charset="0"/>
                        </a:rPr>
                        <a:t>13- 492 sayılı Harçlar Kanunu gereği ruhsatları harca tâbi kurum açacaklar için harç yatırıldığına dair onaylı belge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1716984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5017244"/>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41</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4266912212"/>
              </p:ext>
            </p:extLst>
          </p:nvPr>
        </p:nvGraphicFramePr>
        <p:xfrm>
          <a:off x="431800" y="2024062"/>
          <a:ext cx="11295856" cy="298704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1485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854608">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Okul ve Özel Eğitim Okulunun Devredilmesi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Dilekçe</a:t>
                      </a:r>
                    </a:p>
                    <a:p>
                      <a:r>
                        <a:rPr lang="tr-TR" sz="1000" kern="1200" dirty="0">
                          <a:solidFill>
                            <a:schemeClr val="dk1"/>
                          </a:solidFill>
                          <a:effectLst/>
                          <a:latin typeface="Arial" panose="020B0604020202020204" pitchFamily="34" charset="0"/>
                          <a:ea typeface="+mn-ea"/>
                          <a:cs typeface="Arial" panose="020B0604020202020204" pitchFamily="34" charset="0"/>
                        </a:rPr>
                        <a:t>2- Noterlikçe düzenlenen yönetmeliğe uygun devir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Yeni kurucu/kurucu temsilcisine ait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Kurucu tüzel kişi ise Ticaret Sicil Gazetesi ana sözleşme, tüzük ya da vakıf senedi</a:t>
                      </a:r>
                    </a:p>
                    <a:p>
                      <a:r>
                        <a:rPr lang="tr-TR" sz="1000" kern="1200" dirty="0">
                          <a:solidFill>
                            <a:schemeClr val="dk1"/>
                          </a:solidFill>
                          <a:effectLst/>
                          <a:latin typeface="Arial" panose="020B0604020202020204" pitchFamily="34" charset="0"/>
                          <a:ea typeface="+mn-ea"/>
                          <a:cs typeface="Arial" panose="020B0604020202020204" pitchFamily="34" charset="0"/>
                        </a:rPr>
                        <a:t>5- Kurucu temsilcisi yönetim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6-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7- Yenilenen idareci ve personel sözleşmeleri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404814">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Okul ve Özel Eğitim Okulunun İsim Değişikliği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Ortaklar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3- Dergi ismi kullanılacak ise dergi örneği, markalı isim kullanılacaksa marka tescil belgesi ile isim hakkı sözleşmesi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r h="629711">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Okul ve Özel Eğitim Okulunun Kurucu İsteğiyle Kapatılması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Ortaklar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3- Tüm personele duyuru yazısı</a:t>
                      </a:r>
                    </a:p>
                    <a:p>
                      <a:r>
                        <a:rPr lang="tr-TR" sz="1000" kern="1200" dirty="0">
                          <a:solidFill>
                            <a:schemeClr val="dk1"/>
                          </a:solidFill>
                          <a:effectLst/>
                          <a:latin typeface="Arial" panose="020B0604020202020204" pitchFamily="34" charset="0"/>
                          <a:ea typeface="+mn-ea"/>
                          <a:cs typeface="Arial" panose="020B0604020202020204" pitchFamily="34" charset="0"/>
                        </a:rPr>
                        <a:t>4- İdareci ve personele ait istifa dilekçeleri</a:t>
                      </a:r>
                    </a:p>
                    <a:p>
                      <a:r>
                        <a:rPr lang="tr-TR" sz="1000" kern="1200" dirty="0">
                          <a:solidFill>
                            <a:schemeClr val="dk1"/>
                          </a:solidFill>
                          <a:effectLst/>
                          <a:latin typeface="Arial" panose="020B0604020202020204" pitchFamily="34" charset="0"/>
                          <a:ea typeface="+mn-ea"/>
                          <a:cs typeface="Arial" panose="020B0604020202020204" pitchFamily="34" charset="0"/>
                        </a:rPr>
                        <a:t>5- Öğrenci kaydı bulunmadığına ilişkin yazı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95818794"/>
                  </a:ext>
                </a:extLst>
              </a:tr>
            </a:tbl>
          </a:graphicData>
        </a:graphic>
      </p:graphicFrame>
    </p:spTree>
    <p:extLst>
      <p:ext uri="{BB962C8B-B14F-4D97-AF65-F5344CB8AC3E}">
        <p14:creationId xmlns:p14="http://schemas.microsoft.com/office/powerpoint/2010/main" val="784377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983688"/>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42</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3483016172"/>
              </p:ext>
            </p:extLst>
          </p:nvPr>
        </p:nvGraphicFramePr>
        <p:xfrm>
          <a:off x="431800" y="2024061"/>
          <a:ext cx="11295856" cy="2924596"/>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Okul ve Özel Eğitim Okulunun Kurum Nakli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temsilcisine ait yazı</a:t>
                      </a:r>
                    </a:p>
                    <a:p>
                      <a:r>
                        <a:rPr lang="tr-TR" sz="1000" kern="1200" dirty="0">
                          <a:solidFill>
                            <a:schemeClr val="dk1"/>
                          </a:solidFill>
                          <a:effectLst/>
                          <a:latin typeface="Arial" panose="020B0604020202020204" pitchFamily="34" charset="0"/>
                          <a:ea typeface="+mn-ea"/>
                          <a:cs typeface="Arial" panose="020B0604020202020204" pitchFamily="34" charset="0"/>
                        </a:rPr>
                        <a:t>2-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3- 35*50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4-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1000" kern="1200" dirty="0">
                          <a:solidFill>
                            <a:schemeClr val="dk1"/>
                          </a:solidFill>
                          <a:effectLst/>
                          <a:latin typeface="Arial" panose="020B0604020202020204" pitchFamily="34" charset="0"/>
                          <a:ea typeface="+mn-ea"/>
                          <a:cs typeface="Arial" panose="020B0604020202020204" pitchFamily="34" charset="0"/>
                        </a:rPr>
                        <a:t>5- İl sağlık müdürlüğünce düzenlenecek olan, binanın ve çevresinin sağlık yönünden uygun olduğuna ilişkin rapor</a:t>
                      </a:r>
                    </a:p>
                    <a:p>
                      <a:r>
                        <a:rPr lang="tr-TR" sz="1000" kern="1200" dirty="0">
                          <a:solidFill>
                            <a:schemeClr val="dk1"/>
                          </a:solidFill>
                          <a:effectLst/>
                          <a:latin typeface="Arial" panose="020B0604020202020204" pitchFamily="34" charset="0"/>
                          <a:ea typeface="+mn-ea"/>
                          <a:cs typeface="Arial" panose="020B0604020202020204" pitchFamily="34" charset="0"/>
                        </a:rPr>
                        <a:t>6- İtfaiye müdürlüğünce düzenlenecek olan binada yangına karşı ilgili mevzuata göre gerekli önlemlerin alındığına ilişkin rapor</a:t>
                      </a:r>
                    </a:p>
                    <a:p>
                      <a:r>
                        <a:rPr lang="tr-TR" sz="1000" kern="1200" dirty="0">
                          <a:solidFill>
                            <a:schemeClr val="dk1"/>
                          </a:solidFill>
                          <a:effectLst/>
                          <a:latin typeface="Arial" panose="020B0604020202020204" pitchFamily="34" charset="0"/>
                          <a:ea typeface="+mn-ea"/>
                          <a:cs typeface="Arial" panose="020B0604020202020204" pitchFamily="34" charset="0"/>
                        </a:rPr>
                        <a:t>7- Mevcut binadaki araç ve gereci yeni binaya taşıyacağına ve eksik araç ve gereci tamamlayacağına ilişkin kurucunun yazılı beyanı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Okul ve Özel Eğitim Okulunda Kurucu Temsilcisi Değişikliği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 temsilcisi değişikliği isteğine ilişkin yazı</a:t>
                      </a:r>
                    </a:p>
                    <a:p>
                      <a:r>
                        <a:rPr lang="tr-TR" sz="1000" kern="1200" dirty="0">
                          <a:solidFill>
                            <a:schemeClr val="dk1"/>
                          </a:solidFill>
                          <a:effectLst/>
                          <a:latin typeface="Arial" panose="020B0604020202020204" pitchFamily="34" charset="0"/>
                          <a:ea typeface="+mn-ea"/>
                          <a:cs typeface="Arial" panose="020B0604020202020204" pitchFamily="34" charset="0"/>
                        </a:rPr>
                        <a:t>2- Kurucu temsilcisi olarak yetkilendirildiğine ilişkin yönetim kurulu veya genel kurul kararı</a:t>
                      </a:r>
                    </a:p>
                    <a:p>
                      <a:r>
                        <a:rPr lang="tr-TR" sz="1000" kern="1200" dirty="0">
                          <a:solidFill>
                            <a:schemeClr val="dk1"/>
                          </a:solidFill>
                          <a:effectLst/>
                          <a:latin typeface="Arial" panose="020B0604020202020204" pitchFamily="34" charset="0"/>
                          <a:ea typeface="+mn-ea"/>
                          <a:cs typeface="Arial" panose="020B0604020202020204" pitchFamily="34" charset="0"/>
                        </a:rPr>
                        <a:t>3- Yeni kurucu temsilcisine ait yazılı adli sicil beyanı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1297249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966910"/>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43</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937419405"/>
              </p:ext>
            </p:extLst>
          </p:nvPr>
        </p:nvGraphicFramePr>
        <p:xfrm>
          <a:off x="431800" y="2024061"/>
          <a:ext cx="11295856" cy="289560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Okul ve Özel Eğitim Okulunun Yerleşim Planı ve Kontenjan Değişikliği İsteği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 temsilcisi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Kurumun son yerleşimini gösteren 35x50 cm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3- Eski yerleşim planı (1 adet)</a:t>
                      </a:r>
                    </a:p>
                    <a:p>
                      <a:r>
                        <a:rPr lang="tr-TR" sz="1000" kern="1200" dirty="0">
                          <a:solidFill>
                            <a:schemeClr val="dk1"/>
                          </a:solidFill>
                          <a:effectLst/>
                          <a:latin typeface="Arial" panose="020B0604020202020204" pitchFamily="34" charset="0"/>
                          <a:ea typeface="+mn-ea"/>
                          <a:cs typeface="Arial" panose="020B0604020202020204" pitchFamily="34" charset="0"/>
                        </a:rPr>
                        <a:t>4- Ruhsatname örneği</a:t>
                      </a:r>
                    </a:p>
                    <a:p>
                      <a:r>
                        <a:rPr lang="tr-TR" sz="1000" kern="1200" dirty="0">
                          <a:solidFill>
                            <a:schemeClr val="dk1"/>
                          </a:solidFill>
                          <a:effectLst/>
                          <a:latin typeface="Arial" panose="020B0604020202020204" pitchFamily="34" charset="0"/>
                          <a:ea typeface="+mn-ea"/>
                          <a:cs typeface="Arial" panose="020B0604020202020204" pitchFamily="34" charset="0"/>
                        </a:rPr>
                        <a:t>5-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1000" kern="1200" dirty="0">
                          <a:solidFill>
                            <a:schemeClr val="dk1"/>
                          </a:solidFill>
                          <a:effectLst/>
                          <a:latin typeface="Arial" panose="020B0604020202020204" pitchFamily="34" charset="0"/>
                          <a:ea typeface="+mn-ea"/>
                          <a:cs typeface="Arial" panose="020B0604020202020204" pitchFamily="34" charset="0"/>
                        </a:rPr>
                        <a:t>6- İl sağlık müdürlüğünce düzenlenecek olan, binanın ve çevresinin sağlık yönünden uygun olduğuna ilişkin rapor</a:t>
                      </a:r>
                    </a:p>
                    <a:p>
                      <a:r>
                        <a:rPr lang="tr-TR" sz="1000" kern="1200" dirty="0">
                          <a:solidFill>
                            <a:schemeClr val="dk1"/>
                          </a:solidFill>
                          <a:effectLst/>
                          <a:latin typeface="Arial" panose="020B0604020202020204" pitchFamily="34" charset="0"/>
                          <a:ea typeface="+mn-ea"/>
                          <a:cs typeface="Arial" panose="020B0604020202020204" pitchFamily="34" charset="0"/>
                        </a:rPr>
                        <a:t>7- İtfaiye müdürlüğünce düzenlenecek olan binada yangına karşı ilgili mevzuata göre gerekli önlemlerin alındığına ilişkin rapor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Okul ve Özel Eğitim Okulunda Görevlendirilecek Eğitim Personelinin Görevlendirilmesi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geçecek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Daha önce başka bir resmi veya özel öğretim kurumunda çalışmış olanlardan görevden ayrılma belgeleri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3575330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44</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3666236118"/>
              </p:ext>
            </p:extLst>
          </p:nvPr>
        </p:nvGraphicFramePr>
        <p:xfrm>
          <a:off x="431800" y="2024061"/>
          <a:ext cx="11295856" cy="2731475"/>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Okul ve Özel Eğitim Okulunda Görevlendirilecek Ders Saati Ücretli Eğitim Personelinin Görevlendirilmesi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geçecek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Daha önce başka bir resmi veya özel öğretim kurumunda çalışmış olanlardan görevden ayrılma belgeleri</a:t>
                      </a:r>
                    </a:p>
                    <a:p>
                      <a:r>
                        <a:rPr lang="tr-TR" sz="1000" kern="1200" dirty="0">
                          <a:solidFill>
                            <a:schemeClr val="dk1"/>
                          </a:solidFill>
                          <a:effectLst/>
                          <a:latin typeface="Arial" panose="020B0604020202020204" pitchFamily="34" charset="0"/>
                          <a:ea typeface="+mn-ea"/>
                          <a:cs typeface="Arial" panose="020B0604020202020204" pitchFamily="34" charset="0"/>
                        </a:rPr>
                        <a:t>6- Çalıştıkları kurumdan alınan girdikleri ders saatini gösteren muvafakat belgesi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Okul ve Özel Eğitim Okulunda Görevlendirilecek Yönetici Teklifi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geçecek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Daha önce başka bir resmi veya özel öğretim kurumunda çalışmış olanlardan görevden ayrılma belgeleri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4223152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45</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772864207"/>
              </p:ext>
            </p:extLst>
          </p:nvPr>
        </p:nvGraphicFramePr>
        <p:xfrm>
          <a:off x="431800" y="2024061"/>
          <a:ext cx="11295856" cy="2731475"/>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Okul ve Özel Eğitim Okulunda Görevlendirilecek Diğer Personel Teklifi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Diploma veya diploma yerine geçecek olan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4- Adli sicil beyanı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Okul ve Özel Eğitim Okulunun Dönüşümü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kurumun dönüştürmesine ilişkin yazısı</a:t>
                      </a:r>
                    </a:p>
                    <a:p>
                      <a:r>
                        <a:rPr lang="tr-TR" sz="1000" kern="1200" dirty="0">
                          <a:solidFill>
                            <a:schemeClr val="dk1"/>
                          </a:solidFill>
                          <a:effectLst/>
                          <a:latin typeface="Arial" panose="020B0604020202020204" pitchFamily="34" charset="0"/>
                          <a:ea typeface="+mn-ea"/>
                          <a:cs typeface="Arial" panose="020B0604020202020204" pitchFamily="34" charset="0"/>
                        </a:rPr>
                        <a:t>2- Kurum bilgileri örneği</a:t>
                      </a:r>
                    </a:p>
                    <a:p>
                      <a:r>
                        <a:rPr lang="tr-TR" sz="1000" kern="1200" dirty="0">
                          <a:solidFill>
                            <a:schemeClr val="dk1"/>
                          </a:solidFill>
                          <a:effectLst/>
                          <a:latin typeface="Arial" panose="020B0604020202020204" pitchFamily="34" charset="0"/>
                          <a:ea typeface="+mn-ea"/>
                          <a:cs typeface="Arial" panose="020B0604020202020204" pitchFamily="34" charset="0"/>
                        </a:rPr>
                        <a:t>3- Kurumda kayıtlı öğrenci olmadığına dair yazı</a:t>
                      </a:r>
                    </a:p>
                    <a:p>
                      <a:r>
                        <a:rPr lang="tr-TR" sz="1000" kern="1200" dirty="0">
                          <a:solidFill>
                            <a:schemeClr val="dk1"/>
                          </a:solidFill>
                          <a:effectLst/>
                          <a:latin typeface="Arial" panose="020B0604020202020204" pitchFamily="34" charset="0"/>
                          <a:ea typeface="+mn-ea"/>
                          <a:cs typeface="Arial" panose="020B0604020202020204" pitchFamily="34" charset="0"/>
                        </a:rPr>
                        <a:t>4- İdareci ve personel istifa dilekçeleri</a:t>
                      </a:r>
                    </a:p>
                    <a:p>
                      <a:r>
                        <a:rPr lang="tr-TR" sz="1000" kern="1200" dirty="0">
                          <a:solidFill>
                            <a:schemeClr val="dk1"/>
                          </a:solidFill>
                          <a:effectLst/>
                          <a:latin typeface="Arial" panose="020B0604020202020204" pitchFamily="34" charset="0"/>
                          <a:ea typeface="+mn-ea"/>
                          <a:cs typeface="Arial" panose="020B0604020202020204" pitchFamily="34" charset="0"/>
                        </a:rPr>
                        <a:t>5- Dönüştürülecek kurum ile ilgili kurum açmada istenilen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2283041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46</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988224067"/>
              </p:ext>
            </p:extLst>
          </p:nvPr>
        </p:nvGraphicFramePr>
        <p:xfrm>
          <a:off x="431800" y="2024061"/>
          <a:ext cx="11295856" cy="280416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Eğitim ve Rehabilitasyon Merkezi Açılması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Başvuru formu</a:t>
                      </a:r>
                    </a:p>
                    <a:p>
                      <a:r>
                        <a:rPr lang="tr-TR" sz="1000" kern="1200" dirty="0">
                          <a:solidFill>
                            <a:schemeClr val="dk1"/>
                          </a:solidFill>
                          <a:effectLst/>
                          <a:latin typeface="Arial" panose="020B0604020202020204" pitchFamily="34" charset="0"/>
                          <a:ea typeface="+mn-ea"/>
                          <a:cs typeface="Arial" panose="020B0604020202020204" pitchFamily="34" charset="0"/>
                        </a:rPr>
                        <a:t>2- Kurucu/kurucu temsilcisine ait yazılı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3- Kurucu tüzel kişi ise Ticaret Sicil Gazetesi ana sözleşme, tüzük ya da vakıf senedi</a:t>
                      </a:r>
                    </a:p>
                    <a:p>
                      <a:r>
                        <a:rPr lang="tr-TR" sz="1000" kern="1200" dirty="0">
                          <a:solidFill>
                            <a:schemeClr val="dk1"/>
                          </a:solidFill>
                          <a:effectLst/>
                          <a:latin typeface="Arial" panose="020B0604020202020204" pitchFamily="34" charset="0"/>
                          <a:ea typeface="+mn-ea"/>
                          <a:cs typeface="Arial" panose="020B0604020202020204" pitchFamily="34" charset="0"/>
                        </a:rPr>
                        <a:t>4- Kurucu temsilcisi yetkilendirmesine ilişkin yönetim kurulu veya genel kurul kararı</a:t>
                      </a:r>
                    </a:p>
                    <a:p>
                      <a:r>
                        <a:rPr lang="tr-TR" sz="1000" kern="1200" dirty="0">
                          <a:solidFill>
                            <a:schemeClr val="dk1"/>
                          </a:solidFill>
                          <a:effectLst/>
                          <a:latin typeface="Arial" panose="020B0604020202020204" pitchFamily="34" charset="0"/>
                          <a:ea typeface="+mn-ea"/>
                          <a:cs typeface="Arial" panose="020B0604020202020204" pitchFamily="34" charset="0"/>
                        </a:rPr>
                        <a:t>5- 35*50 veya A3 ebadında yerleşim planı ve cd (3 adet )</a:t>
                      </a:r>
                    </a:p>
                    <a:p>
                      <a:r>
                        <a:rPr lang="tr-TR" sz="1000" kern="1200" dirty="0">
                          <a:solidFill>
                            <a:schemeClr val="dk1"/>
                          </a:solidFill>
                          <a:effectLst/>
                          <a:latin typeface="Arial" panose="020B0604020202020204" pitchFamily="34" charset="0"/>
                          <a:ea typeface="+mn-ea"/>
                          <a:cs typeface="Arial" panose="020B0604020202020204" pitchFamily="34" charset="0"/>
                        </a:rPr>
                        <a:t>6- Uygulanacak programlara ait Talim ve Terbiye Kurulu kararı tarih ve sayısı</a:t>
                      </a:r>
                    </a:p>
                    <a:p>
                      <a:r>
                        <a:rPr lang="tr-TR" sz="1000" kern="1200" dirty="0">
                          <a:solidFill>
                            <a:schemeClr val="dk1"/>
                          </a:solidFill>
                          <a:effectLst/>
                          <a:latin typeface="Arial" panose="020B0604020202020204" pitchFamily="34" charset="0"/>
                          <a:ea typeface="+mn-ea"/>
                          <a:cs typeface="Arial" panose="020B0604020202020204" pitchFamily="34" charset="0"/>
                        </a:rPr>
                        <a:t>7-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8- Yönetici çalışma izin teklifi</a:t>
                      </a:r>
                    </a:p>
                    <a:p>
                      <a:r>
                        <a:rPr lang="tr-TR" sz="1000" kern="1200" dirty="0">
                          <a:solidFill>
                            <a:schemeClr val="dk1"/>
                          </a:solidFill>
                          <a:effectLst/>
                          <a:latin typeface="Arial" panose="020B0604020202020204" pitchFamily="34" charset="0"/>
                          <a:ea typeface="+mn-ea"/>
                          <a:cs typeface="Arial" panose="020B0604020202020204" pitchFamily="34" charset="0"/>
                        </a:rPr>
                        <a:t>9- Öğretime başlamadan önce gerekli tüm personelin atamasının yapılacağına dair kurucunun yazılı beyanı</a:t>
                      </a:r>
                    </a:p>
                    <a:p>
                      <a:r>
                        <a:rPr lang="tr-TR" sz="1000" kern="1200" dirty="0">
                          <a:solidFill>
                            <a:schemeClr val="dk1"/>
                          </a:solidFill>
                          <a:effectLst/>
                          <a:latin typeface="Arial" panose="020B0604020202020204" pitchFamily="34" charset="0"/>
                          <a:ea typeface="+mn-ea"/>
                          <a:cs typeface="Arial" panose="020B0604020202020204" pitchFamily="34" charset="0"/>
                        </a:rPr>
                        <a:t>10-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1000" kern="1200" dirty="0">
                          <a:solidFill>
                            <a:schemeClr val="dk1"/>
                          </a:solidFill>
                          <a:effectLst/>
                          <a:latin typeface="Arial" panose="020B0604020202020204" pitchFamily="34" charset="0"/>
                          <a:ea typeface="+mn-ea"/>
                          <a:cs typeface="Arial" panose="020B0604020202020204" pitchFamily="34" charset="0"/>
                        </a:rPr>
                        <a:t>11- İl sağlık müdürlüğünce düzenlenecek olan, binanın ve çevresinin sağlık yönünden uygun olduğuna ilişkin rapor</a:t>
                      </a:r>
                    </a:p>
                    <a:p>
                      <a:r>
                        <a:rPr lang="tr-TR" sz="1000" kern="1200" dirty="0">
                          <a:solidFill>
                            <a:schemeClr val="dk1"/>
                          </a:solidFill>
                          <a:effectLst/>
                          <a:latin typeface="Arial" panose="020B0604020202020204" pitchFamily="34" charset="0"/>
                          <a:ea typeface="+mn-ea"/>
                          <a:cs typeface="Arial" panose="020B0604020202020204" pitchFamily="34" charset="0"/>
                        </a:rPr>
                        <a:t>12- İtfaiye müdürlüğünce düzenlenecek olan binada yangına karşı ilgili mevzuata göre gerekli önlemlerin alındığına ilişkin rapor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1220383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47</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3277488297"/>
              </p:ext>
            </p:extLst>
          </p:nvPr>
        </p:nvGraphicFramePr>
        <p:xfrm>
          <a:off x="431800" y="2024061"/>
          <a:ext cx="11295856" cy="2731475"/>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Eğitim ve Rehabilitasyon Merkezinin Devredilmesi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Dilekçe</a:t>
                      </a:r>
                    </a:p>
                    <a:p>
                      <a:r>
                        <a:rPr lang="tr-TR" sz="1000" kern="1200" dirty="0">
                          <a:solidFill>
                            <a:schemeClr val="dk1"/>
                          </a:solidFill>
                          <a:effectLst/>
                          <a:latin typeface="Arial" panose="020B0604020202020204" pitchFamily="34" charset="0"/>
                          <a:ea typeface="+mn-ea"/>
                          <a:cs typeface="Arial" panose="020B0604020202020204" pitchFamily="34" charset="0"/>
                        </a:rPr>
                        <a:t>2- Noterlik tarafından düzenlenen yönetmeliğe uygun devir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Yeni kurucuya ait yazılı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5- Tüzel kişi ise Ticaret Sicil Gazetesi ana sözleşmesi, tüzük ya da vakıf senedi,</a:t>
                      </a:r>
                    </a:p>
                    <a:p>
                      <a:r>
                        <a:rPr lang="tr-TR" sz="1000" kern="1200" dirty="0">
                          <a:solidFill>
                            <a:schemeClr val="dk1"/>
                          </a:solidFill>
                          <a:effectLst/>
                          <a:latin typeface="Arial" panose="020B0604020202020204" pitchFamily="34" charset="0"/>
                          <a:ea typeface="+mn-ea"/>
                          <a:cs typeface="Arial" panose="020B0604020202020204" pitchFamily="34" charset="0"/>
                        </a:rPr>
                        <a:t>6- Kurucu temsilcisinin belirlendiği yönetim kurulu veya genel kurul kararı</a:t>
                      </a:r>
                    </a:p>
                    <a:p>
                      <a:r>
                        <a:rPr lang="tr-TR" sz="1000" kern="1200" dirty="0">
                          <a:solidFill>
                            <a:schemeClr val="dk1"/>
                          </a:solidFill>
                          <a:effectLst/>
                          <a:latin typeface="Arial" panose="020B0604020202020204" pitchFamily="34" charset="0"/>
                          <a:ea typeface="+mn-ea"/>
                          <a:cs typeface="Arial" panose="020B0604020202020204" pitchFamily="34" charset="0"/>
                        </a:rPr>
                        <a:t>7- Yenilenen idareci ve personel sözleşmeleri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Eğitim ve Rehabilitasyon Merkezinin Program İlavesi veya İptali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Kurumun son yerleşimini gösteren 35x50 cm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3- İlave edilecek programın onaylandığı Talim Terbiye Kurulu kararı tarih ve sayısı</a:t>
                      </a:r>
                    </a:p>
                    <a:p>
                      <a:r>
                        <a:rPr lang="tr-TR" sz="1000" kern="1200" dirty="0">
                          <a:solidFill>
                            <a:schemeClr val="dk1"/>
                          </a:solidFill>
                          <a:effectLst/>
                          <a:latin typeface="Arial" panose="020B0604020202020204" pitchFamily="34" charset="0"/>
                          <a:ea typeface="+mn-ea"/>
                          <a:cs typeface="Arial" panose="020B0604020202020204" pitchFamily="34" charset="0"/>
                        </a:rPr>
                        <a:t>4- Gereç listesi</a:t>
                      </a:r>
                    </a:p>
                    <a:p>
                      <a:r>
                        <a:rPr lang="tr-TR" sz="1000" kern="1200" dirty="0">
                          <a:solidFill>
                            <a:schemeClr val="dk1"/>
                          </a:solidFill>
                          <a:effectLst/>
                          <a:latin typeface="Arial" panose="020B0604020202020204" pitchFamily="34" charset="0"/>
                          <a:ea typeface="+mn-ea"/>
                          <a:cs typeface="Arial" panose="020B0604020202020204" pitchFamily="34" charset="0"/>
                        </a:rPr>
                        <a:t>5- Eğitim personeli çalışma izin tekliflerinin yapılacağına dair beyan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35419913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48</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1152695562"/>
              </p:ext>
            </p:extLst>
          </p:nvPr>
        </p:nvGraphicFramePr>
        <p:xfrm>
          <a:off x="431800" y="2024062"/>
          <a:ext cx="11295856" cy="272479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33865">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721052">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Eğitim ve Rehabilitasyon Merkezinin İsim Değişikliği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Ortaklar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3- İsim kullanılacaksa marka tescil belgesi ile isim hakkı sözleşmesi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86967">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Eğitim ve Rehabilitasyon Merkezinin Kurucu İsteğiyle Kapatılması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Ruhsatname örneği</a:t>
                      </a:r>
                    </a:p>
                    <a:p>
                      <a:r>
                        <a:rPr lang="tr-TR" sz="1000" kern="1200" dirty="0">
                          <a:solidFill>
                            <a:schemeClr val="dk1"/>
                          </a:solidFill>
                          <a:effectLst/>
                          <a:latin typeface="Arial" panose="020B0604020202020204" pitchFamily="34" charset="0"/>
                          <a:ea typeface="+mn-ea"/>
                          <a:cs typeface="Arial" panose="020B0604020202020204" pitchFamily="34" charset="0"/>
                        </a:rPr>
                        <a:t>3- Ortaklar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4- Tüm personele duyuru yazısı</a:t>
                      </a:r>
                    </a:p>
                    <a:p>
                      <a:r>
                        <a:rPr lang="tr-TR" sz="1000" kern="1200" dirty="0">
                          <a:solidFill>
                            <a:schemeClr val="dk1"/>
                          </a:solidFill>
                          <a:effectLst/>
                          <a:latin typeface="Arial" panose="020B0604020202020204" pitchFamily="34" charset="0"/>
                          <a:ea typeface="+mn-ea"/>
                          <a:cs typeface="Arial" panose="020B0604020202020204" pitchFamily="34" charset="0"/>
                        </a:rPr>
                        <a:t>5- İdareci ve personele ait istifa dilekçeleri</a:t>
                      </a:r>
                    </a:p>
                    <a:p>
                      <a:r>
                        <a:rPr lang="tr-TR" sz="1000" kern="1200" dirty="0">
                          <a:solidFill>
                            <a:schemeClr val="dk1"/>
                          </a:solidFill>
                          <a:effectLst/>
                          <a:latin typeface="Arial" panose="020B0604020202020204" pitchFamily="34" charset="0"/>
                          <a:ea typeface="+mn-ea"/>
                          <a:cs typeface="Arial" panose="020B0604020202020204" pitchFamily="34" charset="0"/>
                        </a:rPr>
                        <a:t>6- Öğrenci kaydı bulunmadığına dair beyan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r h="571178">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Okul ve Özel Eğitim Okulunda Kurucu Temsilcisi Değişikliği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 temsilcisi değişikliğine ilişkin 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Kurucu temsilcisi yetkilendirilmesine ilişkin yönetim kurulu veya genel kurul kararı</a:t>
                      </a:r>
                    </a:p>
                    <a:p>
                      <a:r>
                        <a:rPr lang="tr-TR" sz="1000" kern="1200" dirty="0">
                          <a:solidFill>
                            <a:schemeClr val="dk1"/>
                          </a:solidFill>
                          <a:effectLst/>
                          <a:latin typeface="Arial" panose="020B0604020202020204" pitchFamily="34" charset="0"/>
                          <a:ea typeface="+mn-ea"/>
                          <a:cs typeface="Arial" panose="020B0604020202020204" pitchFamily="34" charset="0"/>
                        </a:rPr>
                        <a:t>3- Yeni kurucu temsilcisine ait adli sicil beyanı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sz="1000" kern="1200" dirty="0">
                        <a:solidFill>
                          <a:schemeClr val="dk1"/>
                        </a:solidFill>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02544810"/>
                  </a:ext>
                </a:extLst>
              </a:tr>
            </a:tbl>
          </a:graphicData>
        </a:graphic>
      </p:graphicFrame>
    </p:spTree>
    <p:extLst>
      <p:ext uri="{BB962C8B-B14F-4D97-AF65-F5344CB8AC3E}">
        <p14:creationId xmlns:p14="http://schemas.microsoft.com/office/powerpoint/2010/main" val="1204850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49</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3904346477"/>
              </p:ext>
            </p:extLst>
          </p:nvPr>
        </p:nvGraphicFramePr>
        <p:xfrm>
          <a:off x="431800" y="2024061"/>
          <a:ext cx="11295856" cy="234696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Okul ve Özel Eğitim Okulunun Kurum Nakli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3- 35*50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4- Kurum açılacak binanın ve çevresinin sağlık yönünden uygun olduğuna ilişkin il veya ilçe ilgili sağlık birimince düzenlenen rapor</a:t>
                      </a:r>
                    </a:p>
                    <a:p>
                      <a:r>
                        <a:rPr lang="tr-TR" sz="1000" kern="1200" dirty="0">
                          <a:solidFill>
                            <a:schemeClr val="dk1"/>
                          </a:solidFill>
                          <a:effectLst/>
                          <a:latin typeface="Arial" panose="020B0604020202020204" pitchFamily="34" charset="0"/>
                          <a:ea typeface="+mn-ea"/>
                          <a:cs typeface="Arial" panose="020B0604020202020204" pitchFamily="34" charset="0"/>
                        </a:rPr>
                        <a:t>5- Kurum açılacak binada yangına karşı ilgili mevzuatına göre gerekli önlemlerin alındığına ilişkin İtfaiye müdürlüğünce düzenlenen rapor</a:t>
                      </a:r>
                    </a:p>
                    <a:p>
                      <a:r>
                        <a:rPr lang="tr-TR" sz="1000" kern="1200" dirty="0">
                          <a:solidFill>
                            <a:schemeClr val="dk1"/>
                          </a:solidFill>
                          <a:effectLst/>
                          <a:latin typeface="Arial" panose="020B0604020202020204" pitchFamily="34" charset="0"/>
                          <a:ea typeface="+mn-ea"/>
                          <a:cs typeface="Arial" panose="020B0604020202020204" pitchFamily="34" charset="0"/>
                        </a:rPr>
                        <a:t>6-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1000" kern="1200" dirty="0">
                          <a:solidFill>
                            <a:schemeClr val="dk1"/>
                          </a:solidFill>
                          <a:effectLst/>
                          <a:latin typeface="Arial" panose="020B0604020202020204" pitchFamily="34" charset="0"/>
                          <a:ea typeface="+mn-ea"/>
                          <a:cs typeface="Arial" panose="020B0604020202020204" pitchFamily="34" charset="0"/>
                        </a:rPr>
                        <a:t>7- Mevcut binadaki araç ve gereci yeni binaya taşıyacağına ve eksik araç ve gereci tamamlayacağına ilişkin kurucunun yazılı beyanı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3541600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İNSAN KAYNAKLARI YÖNETİMİ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5</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589824109"/>
              </p:ext>
            </p:extLst>
          </p:nvPr>
        </p:nvGraphicFramePr>
        <p:xfrm>
          <a:off x="431800" y="2024061"/>
          <a:ext cx="11295856" cy="259080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29741">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248307">
                <a:tc>
                  <a:txBody>
                    <a:bodyPr/>
                    <a:lstStyle/>
                    <a:p>
                      <a:pPr algn="ctr"/>
                      <a:r>
                        <a:rPr lang="tr-TR" sz="1100" kern="1200" dirty="0">
                          <a:solidFill>
                            <a:schemeClr val="dk1"/>
                          </a:solidFill>
                          <a:latin typeface="Arial"/>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tr-TR" sz="1000" kern="1200" dirty="0">
                          <a:solidFill>
                            <a:schemeClr val="dk1"/>
                          </a:solidFill>
                          <a:effectLst/>
                          <a:latin typeface="Arial" panose="020B0604020202020204" pitchFamily="34" charset="0"/>
                          <a:ea typeface="+mn-ea"/>
                          <a:cs typeface="Arial" panose="020B0604020202020204" pitchFamily="34" charset="0"/>
                        </a:rPr>
                        <a:t>Öğretmenliğe İlk Atama Başvuru Evraklarının Alınarak Başvuruların Onaylanması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tr-TR" sz="1000" kern="1200" dirty="0">
                          <a:solidFill>
                            <a:schemeClr val="dk1"/>
                          </a:solidFill>
                          <a:effectLst/>
                          <a:latin typeface="Arial" panose="020B0604020202020204" pitchFamily="34" charset="0"/>
                          <a:ea typeface="+mn-ea"/>
                          <a:cs typeface="Arial" panose="020B0604020202020204" pitchFamily="34" charset="0"/>
                        </a:rPr>
                        <a:t>1- Lisans diploması veya mezuniyet belgesinin aslı veya kurumunca onaylı örneği</a:t>
                      </a:r>
                    </a:p>
                    <a:p>
                      <a:pPr algn="just"/>
                      <a:r>
                        <a:rPr lang="tr-TR" sz="1000" kern="1200" dirty="0">
                          <a:solidFill>
                            <a:schemeClr val="dk1"/>
                          </a:solidFill>
                          <a:effectLst/>
                          <a:latin typeface="Arial" panose="020B0604020202020204" pitchFamily="34" charset="0"/>
                          <a:ea typeface="+mn-ea"/>
                          <a:cs typeface="Arial" panose="020B0604020202020204" pitchFamily="34" charset="0"/>
                        </a:rPr>
                        <a:t>2- Ortaöğretim alan öğretmenliği tezsiz yüksek lisans veya pedagojik formasyon belgesi</a:t>
                      </a:r>
                    </a:p>
                    <a:p>
                      <a:pPr algn="just"/>
                      <a:r>
                        <a:rPr lang="tr-TR" sz="1000" kern="1200" dirty="0">
                          <a:solidFill>
                            <a:schemeClr val="dk1"/>
                          </a:solidFill>
                          <a:effectLst/>
                          <a:latin typeface="Arial" panose="020B0604020202020204" pitchFamily="34" charset="0"/>
                          <a:ea typeface="+mn-ea"/>
                          <a:cs typeface="Arial" panose="020B0604020202020204" pitchFamily="34" charset="0"/>
                        </a:rPr>
                        <a:t>3- Yurtdışındaki yüksek öğretim kurumlarından mezun olanların Yükseköğretim Kurulu Başkanlığınca verilen yükseköğreniminin ve pedagojik formasyon belgesinin yurt içindeki yükseköğretim kurumlarına veya programlarına denklik belgesi</a:t>
                      </a:r>
                    </a:p>
                    <a:p>
                      <a:pPr algn="just"/>
                      <a:r>
                        <a:rPr lang="tr-TR" sz="1000" kern="1200" dirty="0">
                          <a:solidFill>
                            <a:schemeClr val="dk1"/>
                          </a:solidFill>
                          <a:effectLst/>
                          <a:latin typeface="Arial" panose="020B0604020202020204" pitchFamily="34" charset="0"/>
                          <a:ea typeface="+mn-ea"/>
                          <a:cs typeface="Arial" panose="020B0604020202020204" pitchFamily="34" charset="0"/>
                        </a:rPr>
                        <a:t>4- Felsefe bölümü mezunlarından; 16 kredi sosyoloji, 16 kredi psikoloji dersi aldığına, Sosyoloji bölümü mezunlarından ise 8 kredi mantık, 16 kredi felsefe, 16 kredi psikoloji dersi aldığına dair belge (Bu belge pedagojik formasyon belgesi yerine kullanılamaz.)</a:t>
                      </a:r>
                    </a:p>
                    <a:p>
                      <a:pPr algn="just"/>
                      <a:r>
                        <a:rPr lang="tr-TR" sz="1000" kern="1200" dirty="0">
                          <a:solidFill>
                            <a:schemeClr val="dk1"/>
                          </a:solidFill>
                          <a:effectLst/>
                          <a:latin typeface="Arial" panose="020B0604020202020204" pitchFamily="34" charset="0"/>
                          <a:ea typeface="+mn-ea"/>
                          <a:cs typeface="Arial" panose="020B0604020202020204" pitchFamily="34" charset="0"/>
                        </a:rPr>
                        <a:t>5- Bakanlığımız dışındaki kurumlarda aday yada asıl devlet memuru olarak çalışanlardan KPSS10-KPSS121 KPSS10-KPSS121 sonuç belgesi ve hizmet belgesi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1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455542">
                <a:tc>
                  <a:txBody>
                    <a:bodyPr/>
                    <a:lstStyle/>
                    <a:p>
                      <a:pPr algn="ctr"/>
                      <a:r>
                        <a:rPr lang="tr-TR" sz="1100" kern="1200" dirty="0">
                          <a:solidFill>
                            <a:schemeClr val="dk1"/>
                          </a:solidFill>
                          <a:latin typeface="Arial"/>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Ek Ders Ücreti Karşılığı Öğretmen Görevlendirme Başvurularının Alınması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İnternet üzerinden alınan online başvuru formu</a:t>
                      </a:r>
                    </a:p>
                    <a:p>
                      <a:r>
                        <a:rPr lang="tr-TR" sz="1000" kern="1200" dirty="0">
                          <a:solidFill>
                            <a:schemeClr val="dk1"/>
                          </a:solidFill>
                          <a:effectLst/>
                          <a:latin typeface="Arial" panose="020B0604020202020204" pitchFamily="34" charset="0"/>
                          <a:ea typeface="+mn-ea"/>
                          <a:cs typeface="Arial" panose="020B0604020202020204" pitchFamily="34" charset="0"/>
                        </a:rPr>
                        <a:t>2- Mezuniyet belgesi fotokopisi</a:t>
                      </a:r>
                    </a:p>
                    <a:p>
                      <a:r>
                        <a:rPr lang="tr-TR" sz="1000" kern="1200" dirty="0">
                          <a:solidFill>
                            <a:schemeClr val="dk1"/>
                          </a:solidFill>
                          <a:effectLst/>
                          <a:latin typeface="Arial" panose="020B0604020202020204" pitchFamily="34" charset="0"/>
                          <a:ea typeface="+mn-ea"/>
                          <a:cs typeface="Arial" panose="020B0604020202020204" pitchFamily="34" charset="0"/>
                        </a:rPr>
                        <a:t>3- Formasyon belgesi fotokopisi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1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78380167"/>
                  </a:ext>
                </a:extLst>
              </a:tr>
            </a:tbl>
          </a:graphicData>
        </a:graphic>
      </p:graphicFrame>
    </p:spTree>
    <p:extLst>
      <p:ext uri="{BB962C8B-B14F-4D97-AF65-F5344CB8AC3E}">
        <p14:creationId xmlns:p14="http://schemas.microsoft.com/office/powerpoint/2010/main" val="32155167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5000466"/>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50</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700561553"/>
              </p:ext>
            </p:extLst>
          </p:nvPr>
        </p:nvGraphicFramePr>
        <p:xfrm>
          <a:off x="431800" y="2024061"/>
          <a:ext cx="11295856" cy="289560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698159">
                  <a:extLst>
                    <a:ext uri="{9D8B030D-6E8A-4147-A177-3AD203B41FA5}">
                      <a16:colId xmlns:a16="http://schemas.microsoft.com/office/drawing/2014/main" xmlns="" val="1708712795"/>
                    </a:ext>
                  </a:extLst>
                </a:gridCol>
                <a:gridCol w="7264866">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Okul ve Özel Eğitim Okulunun Yerleşim Planı ve Kontenjan Değişikliği İsteği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Yapılacak değişiklikleri gösterir ayrıntılı kurucu/kurucu temsilcisi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Kurumun son yerleşimini gösteren 35x50 cm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3- Eski yerleşim planı (1 adet)</a:t>
                      </a:r>
                    </a:p>
                    <a:p>
                      <a:r>
                        <a:rPr lang="tr-TR" sz="1000" kern="1200" dirty="0">
                          <a:solidFill>
                            <a:schemeClr val="dk1"/>
                          </a:solidFill>
                          <a:effectLst/>
                          <a:latin typeface="Arial" panose="020B0604020202020204" pitchFamily="34" charset="0"/>
                          <a:ea typeface="+mn-ea"/>
                          <a:cs typeface="Arial" panose="020B0604020202020204" pitchFamily="34" charset="0"/>
                        </a:rPr>
                        <a:t>4- Ruhsatname örneği</a:t>
                      </a:r>
                    </a:p>
                    <a:p>
                      <a:r>
                        <a:rPr lang="tr-TR" sz="1000" kern="1200" dirty="0">
                          <a:solidFill>
                            <a:schemeClr val="dk1"/>
                          </a:solidFill>
                          <a:effectLst/>
                          <a:latin typeface="Arial" panose="020B0604020202020204" pitchFamily="34" charset="0"/>
                          <a:ea typeface="+mn-ea"/>
                          <a:cs typeface="Arial" panose="020B0604020202020204" pitchFamily="34" charset="0"/>
                        </a:rPr>
                        <a:t>5-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1000" kern="1200" dirty="0">
                          <a:solidFill>
                            <a:schemeClr val="dk1"/>
                          </a:solidFill>
                          <a:effectLst/>
                          <a:latin typeface="Arial" panose="020B0604020202020204" pitchFamily="34" charset="0"/>
                          <a:ea typeface="+mn-ea"/>
                          <a:cs typeface="Arial" panose="020B0604020202020204" pitchFamily="34" charset="0"/>
                        </a:rPr>
                        <a:t>6- İl sağlık müdürlüğünce düzenlenecek olan, binanın ve çevresinin sağlık yönünden uygun olduğuna ilişkin rapor</a:t>
                      </a:r>
                    </a:p>
                    <a:p>
                      <a:r>
                        <a:rPr lang="tr-TR" sz="1000" kern="1200" dirty="0">
                          <a:solidFill>
                            <a:schemeClr val="dk1"/>
                          </a:solidFill>
                          <a:effectLst/>
                          <a:latin typeface="Arial" panose="020B0604020202020204" pitchFamily="34" charset="0"/>
                          <a:ea typeface="+mn-ea"/>
                          <a:cs typeface="Arial" panose="020B0604020202020204" pitchFamily="34" charset="0"/>
                        </a:rPr>
                        <a:t>7- İtfaiye müdürlüğünce düzenlenecek olan binada yangına karşı ilgili mevzuata göre gerekli önlemlerin alındığına ilişkin rapor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Eğitim ve Rehabilitasyon Merkezlerinde Görevlendirilecek Yönetici Tekliflerinin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geçecek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Daha önce resmî veya özel öğretim kurumlarında eğitim personeli olarak çalışmış olanlardan en son görev yerinden ayrılışını gösterir belge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1413827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958521"/>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51</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84112571"/>
              </p:ext>
            </p:extLst>
          </p:nvPr>
        </p:nvGraphicFramePr>
        <p:xfrm>
          <a:off x="431800" y="2024061"/>
          <a:ext cx="11295856" cy="289560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67643">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084664">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Eğitim ve Rehabilitasyon Merkezlerinde Görevlendirilecek Eğitim Personelinin Teklifinin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geçen belgenin aslı veya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Sertifikanın aslı veya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6- Daha önce resmî veya özel öğretim kurumlarında eğitim personeli olarak çalışmış olanlardan en son görev yerinden ayrılışını gösterir belge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1129189">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Eğitim ve Rehabilitasyon Merkezlerinde Görevlendirilecek Ders Saati Ücretli Eğitim Personelinin Teklifinin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geçen belgenin aslı veya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Sertifikanın aslı veya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6- Daha önce resmî veya özel öğretim kurumlarında eğitim personeli olarak çalışmış olanlardan en son görev yerinden ayrılışını gösterir belge</a:t>
                      </a:r>
                    </a:p>
                    <a:p>
                      <a:r>
                        <a:rPr lang="tr-TR" sz="1000" kern="1200" dirty="0">
                          <a:solidFill>
                            <a:schemeClr val="dk1"/>
                          </a:solidFill>
                          <a:effectLst/>
                          <a:latin typeface="Arial" panose="020B0604020202020204" pitchFamily="34" charset="0"/>
                          <a:ea typeface="+mn-ea"/>
                          <a:cs typeface="Arial" panose="020B0604020202020204" pitchFamily="34" charset="0"/>
                        </a:rPr>
                        <a:t>7- Çalıştığı kurumdan alınan muvafakat belgesi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3744967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52</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1205816475"/>
              </p:ext>
            </p:extLst>
          </p:nvPr>
        </p:nvGraphicFramePr>
        <p:xfrm>
          <a:off x="431800" y="2024061"/>
          <a:ext cx="11295856" cy="2218531"/>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938371">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Eğitim ve Rehabilitasyon Merkezlerinde Görevlendirilecek Diğer Personelin Teklifinin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geçen belgenin aslı ya da milli eğitim müdürlüğünce onaylı örneği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Eğitim ve Rehabilitasyon Merkezlerinin Dönüşümü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kurumunu dönüştürmesine ilişkin yazı</a:t>
                      </a:r>
                    </a:p>
                    <a:p>
                      <a:r>
                        <a:rPr lang="tr-TR" sz="1000" kern="1200" dirty="0">
                          <a:solidFill>
                            <a:schemeClr val="dk1"/>
                          </a:solidFill>
                          <a:effectLst/>
                          <a:latin typeface="Arial" panose="020B0604020202020204" pitchFamily="34" charset="0"/>
                          <a:ea typeface="+mn-ea"/>
                          <a:cs typeface="Arial" panose="020B0604020202020204" pitchFamily="34" charset="0"/>
                        </a:rPr>
                        <a:t>2- Kurum bilgileri örneği</a:t>
                      </a:r>
                    </a:p>
                    <a:p>
                      <a:r>
                        <a:rPr lang="tr-TR" sz="1000" kern="1200" dirty="0">
                          <a:solidFill>
                            <a:schemeClr val="dk1"/>
                          </a:solidFill>
                          <a:effectLst/>
                          <a:latin typeface="Arial" panose="020B0604020202020204" pitchFamily="34" charset="0"/>
                          <a:ea typeface="+mn-ea"/>
                          <a:cs typeface="Arial" panose="020B0604020202020204" pitchFamily="34" charset="0"/>
                        </a:rPr>
                        <a:t>3- Kurumdaki programlara öğrenci kaydı olmadığına dair beyan</a:t>
                      </a:r>
                    </a:p>
                    <a:p>
                      <a:r>
                        <a:rPr lang="tr-TR" sz="1000" kern="1200" dirty="0">
                          <a:solidFill>
                            <a:schemeClr val="dk1"/>
                          </a:solidFill>
                          <a:effectLst/>
                          <a:latin typeface="Arial" panose="020B0604020202020204" pitchFamily="34" charset="0"/>
                          <a:ea typeface="+mn-ea"/>
                          <a:cs typeface="Arial" panose="020B0604020202020204" pitchFamily="34" charset="0"/>
                        </a:rPr>
                        <a:t>4- İdareci ve personel istifa dilekçeleri</a:t>
                      </a:r>
                    </a:p>
                    <a:p>
                      <a:r>
                        <a:rPr lang="tr-TR" sz="1000" kern="1200" dirty="0">
                          <a:solidFill>
                            <a:schemeClr val="dk1"/>
                          </a:solidFill>
                          <a:effectLst/>
                          <a:latin typeface="Arial" panose="020B0604020202020204" pitchFamily="34" charset="0"/>
                          <a:ea typeface="+mn-ea"/>
                          <a:cs typeface="Arial" panose="020B0604020202020204" pitchFamily="34" charset="0"/>
                        </a:rPr>
                        <a:t>5- Dönüştürülecek kurum ile ilgili kurum açmada istenilen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20165338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5000466"/>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53</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3848375200"/>
              </p:ext>
            </p:extLst>
          </p:nvPr>
        </p:nvGraphicFramePr>
        <p:xfrm>
          <a:off x="431800" y="2024061"/>
          <a:ext cx="11295856" cy="295656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362599">
                  <a:extLst>
                    <a:ext uri="{9D8B030D-6E8A-4147-A177-3AD203B41FA5}">
                      <a16:colId xmlns:a16="http://schemas.microsoft.com/office/drawing/2014/main" xmlns="" val="1708712795"/>
                    </a:ext>
                  </a:extLst>
                </a:gridCol>
                <a:gridCol w="7600426">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Öğretim Kursu Açılması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Başvuru formu</a:t>
                      </a:r>
                    </a:p>
                    <a:p>
                      <a:r>
                        <a:rPr lang="tr-TR" sz="1000" kern="1200" dirty="0">
                          <a:solidFill>
                            <a:schemeClr val="dk1"/>
                          </a:solidFill>
                          <a:effectLst/>
                          <a:latin typeface="Arial" panose="020B0604020202020204" pitchFamily="34" charset="0"/>
                          <a:ea typeface="+mn-ea"/>
                          <a:cs typeface="Arial" panose="020B0604020202020204" pitchFamily="34" charset="0"/>
                        </a:rPr>
                        <a:t>2- Kurucu/kurucu temsilcisine ait yazılı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3- Kurucu tüzel kişi ise Ticaret Sicil Gazetesi ana sözleşme, tüzük ya da vakıf senedi</a:t>
                      </a:r>
                    </a:p>
                    <a:p>
                      <a:r>
                        <a:rPr lang="tr-TR" sz="1000" kern="1200" dirty="0">
                          <a:solidFill>
                            <a:schemeClr val="dk1"/>
                          </a:solidFill>
                          <a:effectLst/>
                          <a:latin typeface="Arial" panose="020B0604020202020204" pitchFamily="34" charset="0"/>
                          <a:ea typeface="+mn-ea"/>
                          <a:cs typeface="Arial" panose="020B0604020202020204" pitchFamily="34" charset="0"/>
                        </a:rPr>
                        <a:t>4- Kurucu temsilcisi yetkilendirmesine ilişkin yönetim kurulu veya genel kurul kararı</a:t>
                      </a:r>
                    </a:p>
                    <a:p>
                      <a:r>
                        <a:rPr lang="tr-TR" sz="1000" kern="1200" dirty="0">
                          <a:solidFill>
                            <a:schemeClr val="dk1"/>
                          </a:solidFill>
                          <a:effectLst/>
                          <a:latin typeface="Arial" panose="020B0604020202020204" pitchFamily="34" charset="0"/>
                          <a:ea typeface="+mn-ea"/>
                          <a:cs typeface="Arial" panose="020B0604020202020204" pitchFamily="34" charset="0"/>
                        </a:rPr>
                        <a:t>5- 35*50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6- (Ek-15)'te yer alan bilim gruplarının Talim ve Terbiye Kurulunca onaylanan çerçeve programına/programlarına uygun olarak kurum tarafından (Değişik ibare:R.G-5/8/2016-29792) bir bilim grubunda hazırlanmış ve Genel Müdürlükçe onaylanmış kurs programı</a:t>
                      </a:r>
                    </a:p>
                    <a:p>
                      <a:r>
                        <a:rPr lang="tr-TR" sz="1000" kern="1200" dirty="0">
                          <a:solidFill>
                            <a:schemeClr val="dk1"/>
                          </a:solidFill>
                          <a:effectLst/>
                          <a:latin typeface="Arial" panose="020B0604020202020204" pitchFamily="34" charset="0"/>
                          <a:ea typeface="+mn-ea"/>
                          <a:cs typeface="Arial" panose="020B0604020202020204" pitchFamily="34" charset="0"/>
                        </a:rPr>
                        <a:t>7-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8- Yönetici çalışma izin teklifi</a:t>
                      </a:r>
                    </a:p>
                    <a:p>
                      <a:r>
                        <a:rPr lang="tr-TR" sz="1000" kern="1200" dirty="0">
                          <a:solidFill>
                            <a:schemeClr val="dk1"/>
                          </a:solidFill>
                          <a:effectLst/>
                          <a:latin typeface="Arial" panose="020B0604020202020204" pitchFamily="34" charset="0"/>
                          <a:ea typeface="+mn-ea"/>
                          <a:cs typeface="Arial" panose="020B0604020202020204" pitchFamily="34" charset="0"/>
                        </a:rPr>
                        <a:t>9- Öğretime başlamadan önce gerekli tüm personelin atamasının yapılacağına dair kurucunun yazılı beyanı</a:t>
                      </a:r>
                    </a:p>
                    <a:p>
                      <a:r>
                        <a:rPr lang="tr-TR" sz="1000" kern="1200" dirty="0">
                          <a:solidFill>
                            <a:schemeClr val="dk1"/>
                          </a:solidFill>
                          <a:effectLst/>
                          <a:latin typeface="Arial" panose="020B0604020202020204" pitchFamily="34" charset="0"/>
                          <a:ea typeface="+mn-ea"/>
                          <a:cs typeface="Arial" panose="020B0604020202020204" pitchFamily="34" charset="0"/>
                        </a:rPr>
                        <a:t>10-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1000" kern="1200" dirty="0">
                          <a:solidFill>
                            <a:schemeClr val="dk1"/>
                          </a:solidFill>
                          <a:effectLst/>
                          <a:latin typeface="Arial" panose="020B0604020202020204" pitchFamily="34" charset="0"/>
                          <a:ea typeface="+mn-ea"/>
                          <a:cs typeface="Arial" panose="020B0604020202020204" pitchFamily="34" charset="0"/>
                        </a:rPr>
                        <a:t>11- İl sağlık müdürlüğünce düzenlenecek olan, binanın ve çevresinin sağlık yönünden uygun olduğuna ilişkin rapor</a:t>
                      </a:r>
                    </a:p>
                    <a:p>
                      <a:r>
                        <a:rPr lang="tr-TR" sz="1000" kern="1200" dirty="0">
                          <a:solidFill>
                            <a:schemeClr val="dk1"/>
                          </a:solidFill>
                          <a:effectLst/>
                          <a:latin typeface="Arial" panose="020B0604020202020204" pitchFamily="34" charset="0"/>
                          <a:ea typeface="+mn-ea"/>
                          <a:cs typeface="Arial" panose="020B0604020202020204" pitchFamily="34" charset="0"/>
                        </a:rPr>
                        <a:t>12- İtfaiye müdürlüğünce düzenlenecek olan binada yangına karşı ilgili mevzuata göre gerekli önlemlerin alındığına ilişkin rapor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2817767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54</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3189753185"/>
              </p:ext>
            </p:extLst>
          </p:nvPr>
        </p:nvGraphicFramePr>
        <p:xfrm>
          <a:off x="431800" y="2024061"/>
          <a:ext cx="11295856" cy="263099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198430">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Öğretim Kursunun devredilmesi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Dilekçe</a:t>
                      </a:r>
                    </a:p>
                    <a:p>
                      <a:r>
                        <a:rPr lang="tr-TR" sz="1000" kern="1200" dirty="0">
                          <a:solidFill>
                            <a:schemeClr val="dk1"/>
                          </a:solidFill>
                          <a:effectLst/>
                          <a:latin typeface="Arial" panose="020B0604020202020204" pitchFamily="34" charset="0"/>
                          <a:ea typeface="+mn-ea"/>
                          <a:cs typeface="Arial" panose="020B0604020202020204" pitchFamily="34" charset="0"/>
                        </a:rPr>
                        <a:t>2- Noterlik tarafından düzenlenen yönetmeliğe uygun devir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Yeni kurucuya ait yazılı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5- Tüzel kişi ise Ticaret Sicil Gazetesi ana sözleşmesi, tüzük ya da vakıf senedi</a:t>
                      </a:r>
                    </a:p>
                    <a:p>
                      <a:r>
                        <a:rPr lang="tr-TR" sz="1000" kern="1200" dirty="0">
                          <a:solidFill>
                            <a:schemeClr val="dk1"/>
                          </a:solidFill>
                          <a:effectLst/>
                          <a:latin typeface="Arial" panose="020B0604020202020204" pitchFamily="34" charset="0"/>
                          <a:ea typeface="+mn-ea"/>
                          <a:cs typeface="Arial" panose="020B0604020202020204" pitchFamily="34" charset="0"/>
                        </a:rPr>
                        <a:t>6- Kurucu temsilcisinin belirlendiği yönetim kurulu veya genel kurul kararı</a:t>
                      </a:r>
                    </a:p>
                    <a:p>
                      <a:r>
                        <a:rPr lang="tr-TR" sz="1000" kern="1200" dirty="0">
                          <a:solidFill>
                            <a:schemeClr val="dk1"/>
                          </a:solidFill>
                          <a:effectLst/>
                          <a:latin typeface="Arial" panose="020B0604020202020204" pitchFamily="34" charset="0"/>
                          <a:ea typeface="+mn-ea"/>
                          <a:cs typeface="Arial" panose="020B0604020202020204" pitchFamily="34" charset="0"/>
                        </a:rPr>
                        <a:t>7- Yenilenen idareci ve personel sözleşmeleri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Öğretim Kursunun Kurucu İsteğiyle Kapatılması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Ruhsatname örneği</a:t>
                      </a:r>
                    </a:p>
                    <a:p>
                      <a:r>
                        <a:rPr lang="tr-TR" sz="1000" kern="1200" dirty="0">
                          <a:solidFill>
                            <a:schemeClr val="dk1"/>
                          </a:solidFill>
                          <a:effectLst/>
                          <a:latin typeface="Arial" panose="020B0604020202020204" pitchFamily="34" charset="0"/>
                          <a:ea typeface="+mn-ea"/>
                          <a:cs typeface="Arial" panose="020B0604020202020204" pitchFamily="34" charset="0"/>
                        </a:rPr>
                        <a:t>3- Ortaklar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4- Tüm personele duyuru yazısı</a:t>
                      </a:r>
                    </a:p>
                    <a:p>
                      <a:r>
                        <a:rPr lang="tr-TR" sz="1000" kern="1200" dirty="0">
                          <a:solidFill>
                            <a:schemeClr val="dk1"/>
                          </a:solidFill>
                          <a:effectLst/>
                          <a:latin typeface="Arial" panose="020B0604020202020204" pitchFamily="34" charset="0"/>
                          <a:ea typeface="+mn-ea"/>
                          <a:cs typeface="Arial" panose="020B0604020202020204" pitchFamily="34" charset="0"/>
                        </a:rPr>
                        <a:t>5- İdareci ve personele ait istifa dilekçeleri</a:t>
                      </a:r>
                    </a:p>
                    <a:p>
                      <a:r>
                        <a:rPr lang="tr-TR" sz="1000" kern="1200" dirty="0">
                          <a:solidFill>
                            <a:schemeClr val="dk1"/>
                          </a:solidFill>
                          <a:effectLst/>
                          <a:latin typeface="Arial" panose="020B0604020202020204" pitchFamily="34" charset="0"/>
                          <a:ea typeface="+mn-ea"/>
                          <a:cs typeface="Arial" panose="020B0604020202020204" pitchFamily="34" charset="0"/>
                        </a:rPr>
                        <a:t>6- Öğrenci kayıdı bulunmadığına dair beyan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2253492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958521"/>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55</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814391990"/>
              </p:ext>
            </p:extLst>
          </p:nvPr>
        </p:nvGraphicFramePr>
        <p:xfrm>
          <a:off x="431800" y="2024061"/>
          <a:ext cx="11295856" cy="2899438"/>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552478">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Öğretim Kursunda Kurucu Temsilcisi Değişikliği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 temsilcisi değişikliğine ilişkin 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Kurucu temsilcisi yetkilendirilmesine ilişkin yönetim kurulu veya genel kurul kararı</a:t>
                      </a:r>
                    </a:p>
                    <a:p>
                      <a:r>
                        <a:rPr lang="tr-TR" sz="1000" kern="1200" dirty="0">
                          <a:solidFill>
                            <a:schemeClr val="dk1"/>
                          </a:solidFill>
                          <a:effectLst/>
                          <a:latin typeface="Arial" panose="020B0604020202020204" pitchFamily="34" charset="0"/>
                          <a:ea typeface="+mn-ea"/>
                          <a:cs typeface="Arial" panose="020B0604020202020204" pitchFamily="34" charset="0"/>
                        </a:rPr>
                        <a:t>3- Yeni kurucu temsilcisine ait adli sicil beyanı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Öğretim Kursunun Kurum Nakli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3- 35*50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4- Kurum açılacak binanın ve çevresinin sağlık yönünden uygun olduğuna ilişkin il veya ilçe ilgili sağlık birimince düzenlenen rapor</a:t>
                      </a:r>
                    </a:p>
                    <a:p>
                      <a:r>
                        <a:rPr lang="tr-TR" sz="1000" kern="1200" dirty="0">
                          <a:solidFill>
                            <a:schemeClr val="dk1"/>
                          </a:solidFill>
                          <a:effectLst/>
                          <a:latin typeface="Arial" panose="020B0604020202020204" pitchFamily="34" charset="0"/>
                          <a:ea typeface="+mn-ea"/>
                          <a:cs typeface="Arial" panose="020B0604020202020204" pitchFamily="34" charset="0"/>
                        </a:rPr>
                        <a:t>5- Kurum açılacak binada yangına karşı ilgili mevzuatına göre gerekli önlemlerin alındığına ilişkin İtfaiye müdürlüğünce düzenlenen rapor</a:t>
                      </a:r>
                    </a:p>
                    <a:p>
                      <a:r>
                        <a:rPr lang="tr-TR" sz="1000" kern="1200" dirty="0">
                          <a:solidFill>
                            <a:schemeClr val="dk1"/>
                          </a:solidFill>
                          <a:effectLst/>
                          <a:latin typeface="Arial" panose="020B0604020202020204" pitchFamily="34" charset="0"/>
                          <a:ea typeface="+mn-ea"/>
                          <a:cs typeface="Arial" panose="020B0604020202020204" pitchFamily="34" charset="0"/>
                        </a:rPr>
                        <a:t>6-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1000" kern="1200" dirty="0">
                          <a:solidFill>
                            <a:schemeClr val="dk1"/>
                          </a:solidFill>
                          <a:effectLst/>
                          <a:latin typeface="Arial" panose="020B0604020202020204" pitchFamily="34" charset="0"/>
                          <a:ea typeface="+mn-ea"/>
                          <a:cs typeface="Arial" panose="020B0604020202020204" pitchFamily="34" charset="0"/>
                        </a:rPr>
                        <a:t>7- Mevcut binadaki araç ve gereci yeni binaya taşıyacağına ve eksik araç ve gereci tamamlayacağına ilişkin kurucunun yazılı beyanı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3117908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950132"/>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56</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3870670456"/>
              </p:ext>
            </p:extLst>
          </p:nvPr>
        </p:nvGraphicFramePr>
        <p:xfrm>
          <a:off x="431800" y="2024061"/>
          <a:ext cx="11295856" cy="289560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723326">
                  <a:extLst>
                    <a:ext uri="{9D8B030D-6E8A-4147-A177-3AD203B41FA5}">
                      <a16:colId xmlns:a16="http://schemas.microsoft.com/office/drawing/2014/main" xmlns="" val="1708712795"/>
                    </a:ext>
                  </a:extLst>
                </a:gridCol>
                <a:gridCol w="7239699">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6612">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325528">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Öğretim Kursunun Yerleşim Planı ve Kontenjan Değişikliği İsteği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Yapılacak değişiklikleri gösterir ayrıntılı kurucu/kurucu temsilcisi dilekçesi</a:t>
                      </a:r>
                    </a:p>
                    <a:p>
                      <a:r>
                        <a:rPr lang="tr-TR" sz="1000" kern="1200" dirty="0">
                          <a:solidFill>
                            <a:schemeClr val="dk1"/>
                          </a:solidFill>
                          <a:effectLst/>
                          <a:latin typeface="Arial" panose="020B0604020202020204" pitchFamily="34" charset="0"/>
                          <a:ea typeface="+mn-ea"/>
                          <a:cs typeface="Arial" panose="020B0604020202020204" pitchFamily="34" charset="0"/>
                        </a:rPr>
                        <a:t>2- Kurumun son yerleşimini gösteren 35x50 cm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3- Eski yerleşim planı (1 adet)</a:t>
                      </a:r>
                    </a:p>
                    <a:p>
                      <a:r>
                        <a:rPr lang="tr-TR" sz="1000" kern="1200" dirty="0">
                          <a:solidFill>
                            <a:schemeClr val="dk1"/>
                          </a:solidFill>
                          <a:effectLst/>
                          <a:latin typeface="Arial" panose="020B0604020202020204" pitchFamily="34" charset="0"/>
                          <a:ea typeface="+mn-ea"/>
                          <a:cs typeface="Arial" panose="020B0604020202020204" pitchFamily="34" charset="0"/>
                        </a:rPr>
                        <a:t>4- Ruhsatname örneği</a:t>
                      </a:r>
                    </a:p>
                    <a:p>
                      <a:r>
                        <a:rPr lang="tr-TR" sz="1000" kern="1200" dirty="0">
                          <a:solidFill>
                            <a:schemeClr val="dk1"/>
                          </a:solidFill>
                          <a:effectLst/>
                          <a:latin typeface="Arial" panose="020B0604020202020204" pitchFamily="34" charset="0"/>
                          <a:ea typeface="+mn-ea"/>
                          <a:cs typeface="Arial" panose="020B0604020202020204" pitchFamily="34" charset="0"/>
                        </a:rPr>
                        <a:t>5-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1000" kern="1200" dirty="0">
                          <a:solidFill>
                            <a:schemeClr val="dk1"/>
                          </a:solidFill>
                          <a:effectLst/>
                          <a:latin typeface="Arial" panose="020B0604020202020204" pitchFamily="34" charset="0"/>
                          <a:ea typeface="+mn-ea"/>
                          <a:cs typeface="Arial" panose="020B0604020202020204" pitchFamily="34" charset="0"/>
                        </a:rPr>
                        <a:t>6- İl sağlık müdürlüğünce düzenlenecek olan, binanın ve çevresinin sağlık yönünden uygun olduğuna ilişkin rapor</a:t>
                      </a:r>
                    </a:p>
                    <a:p>
                      <a:r>
                        <a:rPr lang="tr-TR" sz="1000" kern="1200" dirty="0">
                          <a:solidFill>
                            <a:schemeClr val="dk1"/>
                          </a:solidFill>
                          <a:effectLst/>
                          <a:latin typeface="Arial" panose="020B0604020202020204" pitchFamily="34" charset="0"/>
                          <a:ea typeface="+mn-ea"/>
                          <a:cs typeface="Arial" panose="020B0604020202020204" pitchFamily="34" charset="0"/>
                        </a:rPr>
                        <a:t>7- İtfaiye müdürlüğünce düzenlenecek olan binada yangına karşı ilgili mevzuata göre gerekli önlemlerin alındığına ilişkin rapor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911300">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Öğretim Kurslarında Görevlendirilecek Yönetici Teklifi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geçecek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Daha önce resmî veya özel öğretim kurumlarında eğitim personeli olarak çalışmış olanlardan en son görev yerinden ayrılışını gösterir belge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bl>
          </a:graphicData>
        </a:graphic>
      </p:graphicFrame>
    </p:spTree>
    <p:extLst>
      <p:ext uri="{BB962C8B-B14F-4D97-AF65-F5344CB8AC3E}">
        <p14:creationId xmlns:p14="http://schemas.microsoft.com/office/powerpoint/2010/main" val="4159502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57</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1022994530"/>
              </p:ext>
            </p:extLst>
          </p:nvPr>
        </p:nvGraphicFramePr>
        <p:xfrm>
          <a:off x="431800" y="2024061"/>
          <a:ext cx="11295856" cy="2719634"/>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586034">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Öğretim Kursunun İsim Değişikliği İsteği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Ortaklar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3- İsim kullanılacaksa marka tescil belgesi ile isim hakkı sözleşmesi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Öğretim Kursunda Görevlendirilecek Yönetici Teklifinin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geçecek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Daha önce başka bir resmi veya özel öğretim kurumunda çalışmış olanlardan görevden ayrılma belgeleri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r h="730036">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Öğretim Kursunda Görevlendirilecek Eğitim Personeli Teklifinin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geçecek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Daha önce başka bir resmi veya özel öğretim kurumunda çalışmış olanlardan görevden ayrılma belgeleri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74439687"/>
                  </a:ext>
                </a:extLst>
              </a:tr>
            </a:tbl>
          </a:graphicData>
        </a:graphic>
      </p:graphicFrame>
    </p:spTree>
    <p:extLst>
      <p:ext uri="{BB962C8B-B14F-4D97-AF65-F5344CB8AC3E}">
        <p14:creationId xmlns:p14="http://schemas.microsoft.com/office/powerpoint/2010/main" val="1201876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5017244"/>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58</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321280053"/>
              </p:ext>
            </p:extLst>
          </p:nvPr>
        </p:nvGraphicFramePr>
        <p:xfrm>
          <a:off x="431800" y="2024061"/>
          <a:ext cx="11295856" cy="298704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65190">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860804">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Öğretim Kursunda Görevlendirilecek Ders Saat Ücretli Eğitim Personeli Teklifinin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geçecek belgenin aslı ya da milli eğitim müdürlüğünce onaylı örneği</a:t>
                      </a:r>
                    </a:p>
                    <a:p>
                      <a:r>
                        <a:rPr lang="tr-TR" sz="1000" kern="1200" dirty="0">
                          <a:solidFill>
                            <a:schemeClr val="dk1"/>
                          </a:solidFill>
                          <a:effectLst/>
                          <a:latin typeface="Arial" panose="020B0604020202020204" pitchFamily="34" charset="0"/>
                          <a:ea typeface="+mn-ea"/>
                          <a:cs typeface="Arial" panose="020B0604020202020204" pitchFamily="34" charset="0"/>
                        </a:rPr>
                        <a:t>5- Daha önce başka bir resmi veya özel öğretim kurumunda çalışmış olanlardan görevden ayrılma belgeleri</a:t>
                      </a:r>
                    </a:p>
                    <a:p>
                      <a:r>
                        <a:rPr lang="tr-TR" sz="1000" kern="1200" dirty="0">
                          <a:solidFill>
                            <a:schemeClr val="dk1"/>
                          </a:solidFill>
                          <a:effectLst/>
                          <a:latin typeface="Arial" panose="020B0604020202020204" pitchFamily="34" charset="0"/>
                          <a:ea typeface="+mn-ea"/>
                          <a:cs typeface="Arial" panose="020B0604020202020204" pitchFamily="34" charset="0"/>
                        </a:rPr>
                        <a:t>6- Çalıştığı kurumdan alınan muvafakat belgesi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59995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Öğretim Kursunda Görevlendirilecek Diğer Personelin Teklifinin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Resmi yazı</a:t>
                      </a:r>
                    </a:p>
                    <a:p>
                      <a:r>
                        <a:rPr lang="tr-TR" sz="1000" kern="1200" dirty="0">
                          <a:solidFill>
                            <a:schemeClr val="dk1"/>
                          </a:solidFill>
                          <a:effectLst/>
                          <a:latin typeface="Arial" panose="020B0604020202020204" pitchFamily="34" charset="0"/>
                          <a:ea typeface="+mn-ea"/>
                          <a:cs typeface="Arial" panose="020B0604020202020204" pitchFamily="34" charset="0"/>
                        </a:rPr>
                        <a:t>2- İş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Diploma veya diploma yerine geçecek belgenin aslı ya da milli eğitim müdürlüğünce onaylı örneği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9065847"/>
                  </a:ext>
                </a:extLst>
              </a:tr>
              <a:tr h="730379">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Öğretim Kursunun Dönüşümü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kurumun dönüştürmesine ilişkin yazısı</a:t>
                      </a:r>
                    </a:p>
                    <a:p>
                      <a:r>
                        <a:rPr lang="tr-TR" sz="1000" kern="1200" dirty="0">
                          <a:solidFill>
                            <a:schemeClr val="dk1"/>
                          </a:solidFill>
                          <a:effectLst/>
                          <a:latin typeface="Arial" panose="020B0604020202020204" pitchFamily="34" charset="0"/>
                          <a:ea typeface="+mn-ea"/>
                          <a:cs typeface="Arial" panose="020B0604020202020204" pitchFamily="34" charset="0"/>
                        </a:rPr>
                        <a:t>2- Kurum bilgileri örneği</a:t>
                      </a:r>
                    </a:p>
                    <a:p>
                      <a:r>
                        <a:rPr lang="tr-TR" sz="1000" kern="1200" dirty="0">
                          <a:solidFill>
                            <a:schemeClr val="dk1"/>
                          </a:solidFill>
                          <a:effectLst/>
                          <a:latin typeface="Arial" panose="020B0604020202020204" pitchFamily="34" charset="0"/>
                          <a:ea typeface="+mn-ea"/>
                          <a:cs typeface="Arial" panose="020B0604020202020204" pitchFamily="34" charset="0"/>
                        </a:rPr>
                        <a:t>3- Kurumda kayıtlı öğrenci olmadığına dair yazı</a:t>
                      </a:r>
                    </a:p>
                    <a:p>
                      <a:r>
                        <a:rPr lang="tr-TR" sz="1000" kern="1200" dirty="0">
                          <a:solidFill>
                            <a:schemeClr val="dk1"/>
                          </a:solidFill>
                          <a:effectLst/>
                          <a:latin typeface="Arial" panose="020B0604020202020204" pitchFamily="34" charset="0"/>
                          <a:ea typeface="+mn-ea"/>
                          <a:cs typeface="Arial" panose="020B0604020202020204" pitchFamily="34" charset="0"/>
                        </a:rPr>
                        <a:t>4- İdareci ve personel istifa dilekçeleri</a:t>
                      </a:r>
                    </a:p>
                    <a:p>
                      <a:r>
                        <a:rPr lang="tr-TR" sz="1000" kern="1200" dirty="0">
                          <a:solidFill>
                            <a:schemeClr val="dk1"/>
                          </a:solidFill>
                          <a:effectLst/>
                          <a:latin typeface="Arial" panose="020B0604020202020204" pitchFamily="34" charset="0"/>
                          <a:ea typeface="+mn-ea"/>
                          <a:cs typeface="Arial" panose="020B0604020202020204" pitchFamily="34" charset="0"/>
                        </a:rPr>
                        <a:t>5- Dönüştürülecek kurum ile ilgili kurum açmada istenilen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8488910"/>
                  </a:ext>
                </a:extLst>
              </a:tr>
            </a:tbl>
          </a:graphicData>
        </a:graphic>
      </p:graphicFrame>
    </p:spTree>
    <p:extLst>
      <p:ext uri="{BB962C8B-B14F-4D97-AF65-F5344CB8AC3E}">
        <p14:creationId xmlns:p14="http://schemas.microsoft.com/office/powerpoint/2010/main" val="26471439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İNŞAAT EMLAK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59</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1175600165"/>
              </p:ext>
            </p:extLst>
          </p:nvPr>
        </p:nvGraphicFramePr>
        <p:xfrm>
          <a:off x="431800" y="2024061"/>
          <a:ext cx="11295856" cy="1878035"/>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Bilgisayarlı Eğitime Destek Projesi Kapsamında KDV İstisna Belgesinin Verilmesi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Nüfus cüzdanı aslı</a:t>
                      </a:r>
                    </a:p>
                    <a:p>
                      <a:r>
                        <a:rPr lang="tr-TR" sz="1000" kern="1200" dirty="0">
                          <a:solidFill>
                            <a:schemeClr val="dk1"/>
                          </a:solidFill>
                          <a:effectLst/>
                          <a:latin typeface="Arial" panose="020B0604020202020204" pitchFamily="34" charset="0"/>
                          <a:ea typeface="+mn-ea"/>
                          <a:cs typeface="Arial" panose="020B0604020202020204" pitchFamily="34" charset="0"/>
                        </a:rPr>
                        <a:t>2- Vergi dairesi ve vergi numarasının beyanı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15 DAKİKA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227121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İNSAN KAYNAKLARI YÖNETİMİ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6</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2270154049"/>
              </p:ext>
            </p:extLst>
          </p:nvPr>
        </p:nvGraphicFramePr>
        <p:xfrm>
          <a:off x="431800" y="2024061"/>
          <a:ext cx="11295856" cy="1675027"/>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29741">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248307">
                <a:tc>
                  <a:txBody>
                    <a:bodyPr/>
                    <a:lstStyle/>
                    <a:p>
                      <a:pPr algn="ctr"/>
                      <a:r>
                        <a:rPr lang="tr-TR" sz="1100" kern="1200" dirty="0">
                          <a:solidFill>
                            <a:schemeClr val="dk1"/>
                          </a:solidFill>
                          <a:latin typeface="Arial"/>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Hususi Pasaport Taleplerinin Alınıp İlgili Mercilere Gönderilmesi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Pasaport talep formu</a:t>
                      </a:r>
                    </a:p>
                    <a:p>
                      <a:r>
                        <a:rPr lang="tr-TR" sz="1000" kern="1200" dirty="0">
                          <a:solidFill>
                            <a:schemeClr val="dk1"/>
                          </a:solidFill>
                          <a:effectLst/>
                          <a:latin typeface="Arial" panose="020B0604020202020204" pitchFamily="34" charset="0"/>
                          <a:ea typeface="+mn-ea"/>
                          <a:cs typeface="Arial" panose="020B0604020202020204" pitchFamily="34" charset="0"/>
                        </a:rPr>
                        <a:t>2- Hizmet cetveli</a:t>
                      </a:r>
                    </a:p>
                    <a:p>
                      <a:r>
                        <a:rPr lang="tr-TR" sz="1000" kern="1200" dirty="0">
                          <a:solidFill>
                            <a:schemeClr val="dk1"/>
                          </a:solidFill>
                          <a:effectLst/>
                          <a:latin typeface="Arial" panose="020B0604020202020204" pitchFamily="34" charset="0"/>
                          <a:ea typeface="+mn-ea"/>
                          <a:cs typeface="Arial" panose="020B0604020202020204" pitchFamily="34" charset="0"/>
                        </a:rPr>
                        <a:t>3- Pasaport alacak her birey için kimlik kartı/nüfus cüzdanı ibrazı</a:t>
                      </a:r>
                    </a:p>
                    <a:p>
                      <a:r>
                        <a:rPr lang="tr-TR" sz="1000" kern="1200" dirty="0">
                          <a:solidFill>
                            <a:schemeClr val="dk1"/>
                          </a:solidFill>
                          <a:effectLst/>
                          <a:latin typeface="Arial" panose="020B0604020202020204" pitchFamily="34" charset="0"/>
                          <a:ea typeface="+mn-ea"/>
                          <a:cs typeface="Arial" panose="020B0604020202020204" pitchFamily="34" charset="0"/>
                        </a:rPr>
                        <a:t>4- </a:t>
                      </a:r>
                      <a:r>
                        <a:rPr lang="tr-TR" sz="1000" kern="1200" dirty="0" err="1">
                          <a:solidFill>
                            <a:schemeClr val="dk1"/>
                          </a:solidFill>
                          <a:effectLst/>
                          <a:latin typeface="Arial" panose="020B0604020202020204" pitchFamily="34" charset="0"/>
                          <a:ea typeface="+mn-ea"/>
                          <a:cs typeface="Arial" panose="020B0604020202020204" pitchFamily="34" charset="0"/>
                        </a:rPr>
                        <a:t>Biyometrik</a:t>
                      </a:r>
                      <a:r>
                        <a:rPr lang="tr-TR" sz="1000" kern="1200" dirty="0">
                          <a:solidFill>
                            <a:schemeClr val="dk1"/>
                          </a:solidFill>
                          <a:effectLst/>
                          <a:latin typeface="Arial" panose="020B0604020202020204" pitchFamily="34" charset="0"/>
                          <a:ea typeface="+mn-ea"/>
                          <a:cs typeface="Arial" panose="020B0604020202020204" pitchFamily="34" charset="0"/>
                        </a:rPr>
                        <a:t> fotoğraf(Nüfus müdürlüğüne verilmek üzere)</a:t>
                      </a:r>
                    </a:p>
                    <a:p>
                      <a:r>
                        <a:rPr lang="tr-TR" sz="1000" kern="1200" dirty="0">
                          <a:solidFill>
                            <a:schemeClr val="dk1"/>
                          </a:solidFill>
                          <a:effectLst/>
                          <a:latin typeface="Arial" panose="020B0604020202020204" pitchFamily="34" charset="0"/>
                          <a:ea typeface="+mn-ea"/>
                          <a:cs typeface="Arial" panose="020B0604020202020204" pitchFamily="34" charset="0"/>
                        </a:rPr>
                        <a:t>5- Nüfus kayıt örneği(aile fertleri için de isteniyorsa)</a:t>
                      </a:r>
                    </a:p>
                    <a:p>
                      <a:r>
                        <a:rPr lang="tr-TR" sz="1000" kern="1200" dirty="0">
                          <a:solidFill>
                            <a:schemeClr val="dk1"/>
                          </a:solidFill>
                          <a:effectLst/>
                          <a:latin typeface="Arial" panose="020B0604020202020204" pitchFamily="34" charset="0"/>
                          <a:ea typeface="+mn-ea"/>
                          <a:cs typeface="Arial" panose="020B0604020202020204" pitchFamily="34" charset="0"/>
                        </a:rPr>
                        <a:t>6- Öğrenim belgesi(Lise ve üstü öğrenim gören çocuklar için)</a:t>
                      </a:r>
                    </a:p>
                    <a:p>
                      <a:r>
                        <a:rPr lang="tr-TR" sz="1000" kern="1200" dirty="0">
                          <a:solidFill>
                            <a:schemeClr val="dk1"/>
                          </a:solidFill>
                          <a:effectLst/>
                          <a:latin typeface="Arial" panose="020B0604020202020204" pitchFamily="34" charset="0"/>
                          <a:ea typeface="+mn-ea"/>
                          <a:cs typeface="Arial" panose="020B0604020202020204" pitchFamily="34" charset="0"/>
                        </a:rPr>
                        <a:t>7- Resmi yazı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1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3816281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ORTAÖĞRETİM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60</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618835631"/>
              </p:ext>
            </p:extLst>
          </p:nvPr>
        </p:nvGraphicFramePr>
        <p:xfrm>
          <a:off x="431800" y="2024061"/>
          <a:ext cx="11295856" cy="243840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kern="1200" dirty="0">
                          <a:solidFill>
                            <a:schemeClr val="dk1"/>
                          </a:solidFill>
                          <a:effectLst/>
                          <a:latin typeface="Arial" panose="020B0604020202020204" pitchFamily="34" charset="0"/>
                          <a:ea typeface="+mn-ea"/>
                          <a:cs typeface="Arial" panose="020B0604020202020204" pitchFamily="34" charset="0"/>
                        </a:rPr>
                        <a:t>İlçe Öğrenci Yerleştirme ve Nakil Komisyonu Tarafından Ortaöğretim Kurumları Yönetmeliğinin 23. Maddesine Gore Öğrencilerin Okullara Yerleştirilmesi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900" kern="1200" dirty="0">
                          <a:solidFill>
                            <a:schemeClr val="dk1"/>
                          </a:solidFill>
                          <a:effectLst/>
                          <a:latin typeface="Arial" panose="020B0604020202020204" pitchFamily="34" charset="0"/>
                          <a:ea typeface="+mn-ea"/>
                          <a:cs typeface="Arial" panose="020B0604020202020204" pitchFamily="34" charset="0"/>
                        </a:rPr>
                        <a:t>1- Yabancı uyruklu öğrenciler için;</a:t>
                      </a:r>
                    </a:p>
                    <a:p>
                      <a:r>
                        <a:rPr lang="tr-TR" sz="900" kern="1200" dirty="0">
                          <a:solidFill>
                            <a:schemeClr val="dk1"/>
                          </a:solidFill>
                          <a:effectLst/>
                          <a:latin typeface="Arial" panose="020B0604020202020204" pitchFamily="34" charset="0"/>
                          <a:ea typeface="+mn-ea"/>
                          <a:cs typeface="Arial" panose="020B0604020202020204" pitchFamily="34" charset="0"/>
                        </a:rPr>
                        <a:t>a) Öğrenin vizesi veya oturma izni      b) Pasaport      c) Anne-baba veya vasisinin çalışma izni     d) Denklik belgesi    e) Dilekçe</a:t>
                      </a:r>
                    </a:p>
                    <a:p>
                      <a:r>
                        <a:rPr lang="tr-TR" sz="900" kern="1200" dirty="0">
                          <a:solidFill>
                            <a:schemeClr val="dk1"/>
                          </a:solidFill>
                          <a:effectLst/>
                          <a:latin typeface="Arial" panose="020B0604020202020204" pitchFamily="34" charset="0"/>
                          <a:ea typeface="+mn-ea"/>
                          <a:cs typeface="Arial" panose="020B0604020202020204" pitchFamily="34" charset="0"/>
                        </a:rPr>
                        <a:t/>
                      </a:r>
                      <a:br>
                        <a:rPr lang="tr-TR" sz="900" kern="1200" dirty="0">
                          <a:solidFill>
                            <a:schemeClr val="dk1"/>
                          </a:solidFill>
                          <a:effectLst/>
                          <a:latin typeface="Arial" panose="020B0604020202020204" pitchFamily="34" charset="0"/>
                          <a:ea typeface="+mn-ea"/>
                          <a:cs typeface="Arial" panose="020B0604020202020204" pitchFamily="34" charset="0"/>
                        </a:rPr>
                      </a:br>
                      <a:r>
                        <a:rPr lang="tr-TR" sz="900" kern="1200" dirty="0">
                          <a:solidFill>
                            <a:schemeClr val="dk1"/>
                          </a:solidFill>
                          <a:effectLst/>
                          <a:latin typeface="Arial" panose="020B0604020202020204" pitchFamily="34" charset="0"/>
                          <a:ea typeface="+mn-ea"/>
                          <a:cs typeface="Arial" panose="020B0604020202020204" pitchFamily="34" charset="0"/>
                        </a:rPr>
                        <a:t>2- Yurtdışından gelen T.C. uyruklu öğrenciler için;</a:t>
                      </a:r>
                    </a:p>
                    <a:p>
                      <a:r>
                        <a:rPr lang="tr-TR" sz="900" kern="1200" dirty="0">
                          <a:solidFill>
                            <a:schemeClr val="dk1"/>
                          </a:solidFill>
                          <a:effectLst/>
                          <a:latin typeface="Arial" panose="020B0604020202020204" pitchFamily="34" charset="0"/>
                          <a:ea typeface="+mn-ea"/>
                          <a:cs typeface="Arial" panose="020B0604020202020204" pitchFamily="34" charset="0"/>
                        </a:rPr>
                        <a:t>a) Denklik belgesi    b) Yerleşim belgesi      c) Dilekçe</a:t>
                      </a:r>
                    </a:p>
                    <a:p>
                      <a:r>
                        <a:rPr lang="tr-TR" sz="900" kern="1200" dirty="0">
                          <a:solidFill>
                            <a:schemeClr val="dk1"/>
                          </a:solidFill>
                          <a:effectLst/>
                          <a:latin typeface="Arial" panose="020B0604020202020204" pitchFamily="34" charset="0"/>
                          <a:ea typeface="+mn-ea"/>
                          <a:cs typeface="Arial" panose="020B0604020202020204" pitchFamily="34" charset="0"/>
                        </a:rPr>
                        <a:t/>
                      </a:r>
                      <a:br>
                        <a:rPr lang="tr-TR" sz="900" kern="1200" dirty="0">
                          <a:solidFill>
                            <a:schemeClr val="dk1"/>
                          </a:solidFill>
                          <a:effectLst/>
                          <a:latin typeface="Arial" panose="020B0604020202020204" pitchFamily="34" charset="0"/>
                          <a:ea typeface="+mn-ea"/>
                          <a:cs typeface="Arial" panose="020B0604020202020204" pitchFamily="34" charset="0"/>
                        </a:rPr>
                      </a:br>
                      <a:r>
                        <a:rPr lang="tr-TR" sz="900" kern="1200" dirty="0">
                          <a:solidFill>
                            <a:schemeClr val="dk1"/>
                          </a:solidFill>
                          <a:effectLst/>
                          <a:latin typeface="Arial" panose="020B0604020202020204" pitchFamily="34" charset="0"/>
                          <a:ea typeface="+mn-ea"/>
                          <a:cs typeface="Arial" panose="020B0604020202020204" pitchFamily="34" charset="0"/>
                        </a:rPr>
                        <a:t>3- Özel eğitim öğrencileri için;</a:t>
                      </a:r>
                    </a:p>
                    <a:p>
                      <a:r>
                        <a:rPr lang="tr-TR" sz="900" kern="1200" dirty="0">
                          <a:solidFill>
                            <a:schemeClr val="dk1"/>
                          </a:solidFill>
                          <a:effectLst/>
                          <a:latin typeface="Arial" panose="020B0604020202020204" pitchFamily="34" charset="0"/>
                          <a:ea typeface="+mn-ea"/>
                          <a:cs typeface="Arial" panose="020B0604020202020204" pitchFamily="34" charset="0"/>
                        </a:rPr>
                        <a:t>a) Rehberlik araştırma merkezlerinden alınan özel eğitim değerlendirme kurulu raporu    b) Yerleşim yeri belgesi     c) Dilekçe</a:t>
                      </a:r>
                    </a:p>
                    <a:p>
                      <a:r>
                        <a:rPr lang="tr-TR" sz="900" kern="1200" dirty="0">
                          <a:solidFill>
                            <a:schemeClr val="dk1"/>
                          </a:solidFill>
                          <a:effectLst/>
                          <a:latin typeface="Arial" panose="020B0604020202020204" pitchFamily="34" charset="0"/>
                          <a:ea typeface="+mn-ea"/>
                          <a:cs typeface="Arial" panose="020B0604020202020204" pitchFamily="34" charset="0"/>
                        </a:rPr>
                        <a:t/>
                      </a:r>
                      <a:br>
                        <a:rPr lang="tr-TR" sz="900" kern="1200" dirty="0">
                          <a:solidFill>
                            <a:schemeClr val="dk1"/>
                          </a:solidFill>
                          <a:effectLst/>
                          <a:latin typeface="Arial" panose="020B0604020202020204" pitchFamily="34" charset="0"/>
                          <a:ea typeface="+mn-ea"/>
                          <a:cs typeface="Arial" panose="020B0604020202020204" pitchFamily="34" charset="0"/>
                        </a:rPr>
                      </a:br>
                      <a:r>
                        <a:rPr lang="tr-TR" sz="900" kern="1200" dirty="0">
                          <a:solidFill>
                            <a:schemeClr val="dk1"/>
                          </a:solidFill>
                          <a:effectLst/>
                          <a:latin typeface="Arial" panose="020B0604020202020204" pitchFamily="34" charset="0"/>
                          <a:ea typeface="+mn-ea"/>
                          <a:cs typeface="Arial" panose="020B0604020202020204" pitchFamily="34" charset="0"/>
                        </a:rPr>
                        <a:t>4- Şehit ve gazi çocukları için;</a:t>
                      </a:r>
                    </a:p>
                    <a:p>
                      <a:r>
                        <a:rPr lang="tr-TR" sz="900" kern="1200" dirty="0">
                          <a:solidFill>
                            <a:schemeClr val="dk1"/>
                          </a:solidFill>
                          <a:effectLst/>
                          <a:latin typeface="Arial" panose="020B0604020202020204" pitchFamily="34" charset="0"/>
                          <a:ea typeface="+mn-ea"/>
                          <a:cs typeface="Arial" panose="020B0604020202020204" pitchFamily="34" charset="0"/>
                        </a:rPr>
                        <a:t>a) Şehitlik gazilik belgesi     b) Öğrenci belgesi     c) Dilekçe</a:t>
                      </a:r>
                    </a:p>
                    <a:p>
                      <a:r>
                        <a:rPr lang="tr-TR" sz="900" kern="1200" dirty="0">
                          <a:solidFill>
                            <a:schemeClr val="dk1"/>
                          </a:solidFill>
                          <a:effectLst/>
                          <a:latin typeface="Arial" panose="020B0604020202020204" pitchFamily="34" charset="0"/>
                          <a:ea typeface="+mn-ea"/>
                          <a:cs typeface="Arial" panose="020B0604020202020204" pitchFamily="34" charset="0"/>
                        </a:rPr>
                        <a:t/>
                      </a:r>
                      <a:br>
                        <a:rPr lang="tr-TR" sz="900" kern="1200" dirty="0">
                          <a:solidFill>
                            <a:schemeClr val="dk1"/>
                          </a:solidFill>
                          <a:effectLst/>
                          <a:latin typeface="Arial" panose="020B0604020202020204" pitchFamily="34" charset="0"/>
                          <a:ea typeface="+mn-ea"/>
                          <a:cs typeface="Arial" panose="020B0604020202020204" pitchFamily="34" charset="0"/>
                        </a:rPr>
                      </a:br>
                      <a:r>
                        <a:rPr lang="tr-TR" sz="900" kern="1200" dirty="0">
                          <a:solidFill>
                            <a:schemeClr val="dk1"/>
                          </a:solidFill>
                          <a:effectLst/>
                          <a:latin typeface="Arial" panose="020B0604020202020204" pitchFamily="34" charset="0"/>
                          <a:ea typeface="+mn-ea"/>
                          <a:cs typeface="Arial" panose="020B0604020202020204" pitchFamily="34" charset="0"/>
                        </a:rPr>
                        <a:t>5- Milli sporcu öğrencileri için;</a:t>
                      </a:r>
                    </a:p>
                    <a:p>
                      <a:r>
                        <a:rPr lang="tr-TR" sz="900" kern="1200" dirty="0">
                          <a:solidFill>
                            <a:schemeClr val="dk1"/>
                          </a:solidFill>
                          <a:effectLst/>
                          <a:latin typeface="Arial" panose="020B0604020202020204" pitchFamily="34" charset="0"/>
                          <a:ea typeface="+mn-ea"/>
                          <a:cs typeface="Arial" panose="020B0604020202020204" pitchFamily="34" charset="0"/>
                        </a:rPr>
                        <a:t>a) Milli sporcu belgesi      b) Öğrenci belgesi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20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438740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ORTAÖĞRETİM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61</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3889289034"/>
              </p:ext>
            </p:extLst>
          </p:nvPr>
        </p:nvGraphicFramePr>
        <p:xfrm>
          <a:off x="431800" y="2024061"/>
          <a:ext cx="11295856" cy="1878035"/>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Okul Pansiyonları İçin Yatılılık Başvurularının Alınması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Yatılı okumasına engel rahatsızlığı bulunmadığında dair hekim raporu (EK-1)</a:t>
                      </a:r>
                    </a:p>
                    <a:p>
                      <a:r>
                        <a:rPr lang="tr-TR" sz="1000" kern="1200" dirty="0">
                          <a:solidFill>
                            <a:schemeClr val="dk1"/>
                          </a:solidFill>
                          <a:effectLst/>
                          <a:latin typeface="Arial" panose="020B0604020202020204" pitchFamily="34" charset="0"/>
                          <a:ea typeface="+mn-ea"/>
                          <a:cs typeface="Arial" panose="020B0604020202020204" pitchFamily="34" charset="0"/>
                        </a:rPr>
                        <a:t>2- Öğrenci ailesinin maddi durumunu gösteren beyanname</a:t>
                      </a:r>
                    </a:p>
                    <a:p>
                      <a:r>
                        <a:rPr lang="tr-TR" sz="1000" kern="1200" dirty="0">
                          <a:solidFill>
                            <a:schemeClr val="dk1"/>
                          </a:solidFill>
                          <a:effectLst/>
                          <a:latin typeface="Arial" panose="020B0604020202020204" pitchFamily="34" charset="0"/>
                          <a:ea typeface="+mn-ea"/>
                          <a:cs typeface="Arial" panose="020B0604020202020204" pitchFamily="34" charset="0"/>
                        </a:rPr>
                        <a:t>3- Öğrenci belgesi</a:t>
                      </a:r>
                    </a:p>
                    <a:p>
                      <a:r>
                        <a:rPr lang="tr-TR" sz="1000" kern="1200" dirty="0">
                          <a:solidFill>
                            <a:schemeClr val="dk1"/>
                          </a:solidFill>
                          <a:effectLst/>
                          <a:latin typeface="Arial" panose="020B0604020202020204" pitchFamily="34" charset="0"/>
                          <a:ea typeface="+mn-ea"/>
                          <a:cs typeface="Arial" panose="020B0604020202020204" pitchFamily="34" charset="0"/>
                        </a:rPr>
                        <a:t>4- Disiplin cezası olmadığına dair yazı</a:t>
                      </a:r>
                    </a:p>
                    <a:p>
                      <a:r>
                        <a:rPr lang="tr-TR" sz="1000" kern="1200" dirty="0">
                          <a:solidFill>
                            <a:schemeClr val="dk1"/>
                          </a:solidFill>
                          <a:effectLst/>
                          <a:latin typeface="Arial" panose="020B0604020202020204" pitchFamily="34" charset="0"/>
                          <a:ea typeface="+mn-ea"/>
                          <a:cs typeface="Arial" panose="020B0604020202020204" pitchFamily="34" charset="0"/>
                        </a:rPr>
                        <a:t>5- Yerleşim yeri belgesi</a:t>
                      </a:r>
                    </a:p>
                    <a:p>
                      <a:r>
                        <a:rPr lang="tr-TR" sz="1000" kern="1200" dirty="0">
                          <a:solidFill>
                            <a:schemeClr val="dk1"/>
                          </a:solidFill>
                          <a:effectLst/>
                          <a:latin typeface="Arial" panose="020B0604020202020204" pitchFamily="34" charset="0"/>
                          <a:ea typeface="+mn-ea"/>
                          <a:cs typeface="Arial" panose="020B0604020202020204" pitchFamily="34" charset="0"/>
                        </a:rPr>
                        <a:t>6- Dilekçe</a:t>
                      </a:r>
                    </a:p>
                    <a:p>
                      <a:r>
                        <a:rPr lang="tr-TR" sz="1000" kern="1200" dirty="0">
                          <a:solidFill>
                            <a:schemeClr val="dk1"/>
                          </a:solidFill>
                          <a:effectLst/>
                          <a:latin typeface="Arial" panose="020B0604020202020204" pitchFamily="34" charset="0"/>
                          <a:ea typeface="+mn-ea"/>
                          <a:cs typeface="Arial" panose="020B0604020202020204" pitchFamily="34" charset="0"/>
                        </a:rPr>
                        <a:t>7- Vukuatlı nüfus kayıt örneği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10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32412896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STRATEJİ GELİŞTİRME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62</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3368889957"/>
              </p:ext>
            </p:extLst>
          </p:nvPr>
        </p:nvGraphicFramePr>
        <p:xfrm>
          <a:off x="431800" y="2024061"/>
          <a:ext cx="11295856" cy="204216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Kantin ve Benzeri Yerlerin İhale Başvurularının Alınması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Geçici teminat</a:t>
                      </a:r>
                    </a:p>
                    <a:p>
                      <a:r>
                        <a:rPr lang="tr-TR" sz="1000" kern="1200" dirty="0">
                          <a:solidFill>
                            <a:schemeClr val="dk1"/>
                          </a:solidFill>
                          <a:effectLst/>
                          <a:latin typeface="Arial" panose="020B0604020202020204" pitchFamily="34" charset="0"/>
                          <a:ea typeface="+mn-ea"/>
                          <a:cs typeface="Arial" panose="020B0604020202020204" pitchFamily="34" charset="0"/>
                        </a:rPr>
                        <a:t>2- Yerleşim yeri belgesi</a:t>
                      </a:r>
                    </a:p>
                    <a:p>
                      <a:r>
                        <a:rPr lang="tr-TR" sz="1000" kern="1200" dirty="0">
                          <a:solidFill>
                            <a:schemeClr val="dk1"/>
                          </a:solidFill>
                          <a:effectLst/>
                          <a:latin typeface="Arial" panose="020B0604020202020204" pitchFamily="34" charset="0"/>
                          <a:ea typeface="+mn-ea"/>
                          <a:cs typeface="Arial" panose="020B0604020202020204" pitchFamily="34" charset="0"/>
                        </a:rPr>
                        <a:t>3- Öğrenim belgesi</a:t>
                      </a:r>
                    </a:p>
                    <a:p>
                      <a:r>
                        <a:rPr lang="tr-TR" sz="1000" kern="1200" dirty="0">
                          <a:solidFill>
                            <a:schemeClr val="dk1"/>
                          </a:solidFill>
                          <a:effectLst/>
                          <a:latin typeface="Arial" panose="020B0604020202020204" pitchFamily="34" charset="0"/>
                          <a:ea typeface="+mn-ea"/>
                          <a:cs typeface="Arial" panose="020B0604020202020204" pitchFamily="34" charset="0"/>
                        </a:rPr>
                        <a:t>4- Ustalık belgesi (aslı)</a:t>
                      </a:r>
                    </a:p>
                    <a:p>
                      <a:r>
                        <a:rPr lang="tr-TR" sz="1000" kern="1200" dirty="0">
                          <a:solidFill>
                            <a:schemeClr val="dk1"/>
                          </a:solidFill>
                          <a:effectLst/>
                          <a:latin typeface="Arial" panose="020B0604020202020204" pitchFamily="34" charset="0"/>
                          <a:ea typeface="+mn-ea"/>
                          <a:cs typeface="Arial" panose="020B0604020202020204" pitchFamily="34" charset="0"/>
                        </a:rPr>
                        <a:t>5- Nüfus cüzdanı örneği veya nüfus cüzdanın arkalı önlü fotokopisi</a:t>
                      </a:r>
                    </a:p>
                    <a:p>
                      <a:r>
                        <a:rPr lang="tr-TR" sz="1000" kern="1200" dirty="0">
                          <a:solidFill>
                            <a:schemeClr val="dk1"/>
                          </a:solidFill>
                          <a:effectLst/>
                          <a:latin typeface="Arial" panose="020B0604020202020204" pitchFamily="34" charset="0"/>
                          <a:ea typeface="+mn-ea"/>
                          <a:cs typeface="Arial" panose="020B0604020202020204" pitchFamily="34" charset="0"/>
                        </a:rPr>
                        <a:t>6- Cumhuriyet savcılığından alınmış sabıka kaydı (aslı)</a:t>
                      </a:r>
                    </a:p>
                    <a:p>
                      <a:r>
                        <a:rPr lang="tr-TR" sz="1000" kern="1200" dirty="0">
                          <a:solidFill>
                            <a:schemeClr val="dk1"/>
                          </a:solidFill>
                          <a:effectLst/>
                          <a:latin typeface="Arial" panose="020B0604020202020204" pitchFamily="34" charset="0"/>
                          <a:ea typeface="+mn-ea"/>
                          <a:cs typeface="Arial" panose="020B0604020202020204" pitchFamily="34" charset="0"/>
                        </a:rPr>
                        <a:t>7- Kantinciler odasından alınacak üzerine kayıtlı kantin olmadığına dair belge</a:t>
                      </a:r>
                    </a:p>
                    <a:p>
                      <a:r>
                        <a:rPr lang="tr-TR" sz="1000" kern="1200" dirty="0">
                          <a:solidFill>
                            <a:schemeClr val="dk1"/>
                          </a:solidFill>
                          <a:effectLst/>
                          <a:latin typeface="Arial" panose="020B0604020202020204" pitchFamily="34" charset="0"/>
                          <a:ea typeface="+mn-ea"/>
                          <a:cs typeface="Arial" panose="020B0604020202020204" pitchFamily="34" charset="0"/>
                        </a:rPr>
                        <a:t>8- İhaleden men yasağı olmadığına dair belge</a:t>
                      </a:r>
                    </a:p>
                    <a:p>
                      <a:r>
                        <a:rPr lang="tr-TR" sz="1000" kern="1200" dirty="0">
                          <a:solidFill>
                            <a:schemeClr val="dk1"/>
                          </a:solidFill>
                          <a:effectLst/>
                          <a:latin typeface="Arial" panose="020B0604020202020204" pitchFamily="34" charset="0"/>
                          <a:ea typeface="+mn-ea"/>
                          <a:cs typeface="Arial" panose="020B0604020202020204" pitchFamily="34" charset="0"/>
                        </a:rPr>
                        <a:t>9- İstekli tarafından imzalanmış şartname</a:t>
                      </a:r>
                    </a:p>
                    <a:p>
                      <a:r>
                        <a:rPr lang="tr-TR" sz="1000" kern="1200" dirty="0">
                          <a:solidFill>
                            <a:schemeClr val="dk1"/>
                          </a:solidFill>
                          <a:effectLst/>
                          <a:latin typeface="Arial" panose="020B0604020202020204" pitchFamily="34" charset="0"/>
                          <a:ea typeface="+mn-ea"/>
                          <a:cs typeface="Arial" panose="020B0604020202020204" pitchFamily="34" charset="0"/>
                        </a:rPr>
                        <a:t>10- Teklif mektubu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1 SAAT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1186963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TEMEL EĞİTİM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63</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4088128329"/>
              </p:ext>
            </p:extLst>
          </p:nvPr>
        </p:nvGraphicFramePr>
        <p:xfrm>
          <a:off x="431800" y="2024061"/>
          <a:ext cx="11295856" cy="1878035"/>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83366">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451315">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Millî Eğitim Müdürlüğümüze Bağlı Kapanan Okullardan Mezun Olan Öğrencilere Öğrenim Belgesinin (Diploma Örneği/Tasdikname) Verilmesi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Dilekçe</a:t>
                      </a:r>
                    </a:p>
                    <a:p>
                      <a:r>
                        <a:rPr lang="tr-TR" sz="1000" kern="1200" dirty="0">
                          <a:solidFill>
                            <a:schemeClr val="dk1"/>
                          </a:solidFill>
                          <a:effectLst/>
                          <a:latin typeface="Arial" panose="020B0604020202020204" pitchFamily="34" charset="0"/>
                          <a:ea typeface="+mn-ea"/>
                          <a:cs typeface="Arial" panose="020B0604020202020204" pitchFamily="34" charset="0"/>
                        </a:rPr>
                        <a:t>2- Nüfus cüzdanı İbrazı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3338607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EĞİTİM ÖĞRETİM </a:t>
            </a:r>
            <a:r>
              <a:rPr lang="tr" sz="1500" b="1" dirty="0">
                <a:latin typeface="Arial"/>
              </a:rPr>
              <a:t>ŞUBE MÜDÜRLÜ</a:t>
            </a:r>
            <a:r>
              <a:rPr lang="tr-TR" sz="1500" b="1" dirty="0">
                <a:latin typeface="Arial"/>
              </a:rPr>
              <a:t>KLERİ ORTAK</a:t>
            </a:r>
            <a:r>
              <a:rPr lang="tr" sz="1500" b="1" dirty="0">
                <a:latin typeface="Arial"/>
              </a:rPr>
              <a:t>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958521"/>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64</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3426051628"/>
              </p:ext>
            </p:extLst>
          </p:nvPr>
        </p:nvGraphicFramePr>
        <p:xfrm>
          <a:off x="431800" y="2024061"/>
          <a:ext cx="11295856" cy="289560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55609">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219231">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İlçemizdeki Okullarda Sinema ve Animasyon Filmlerin Sunulmasıyla İlgili İzin Başvuruların Alınıp Tamamlanması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900" kern="1200" dirty="0">
                          <a:solidFill>
                            <a:schemeClr val="dk1"/>
                          </a:solidFill>
                          <a:effectLst/>
                          <a:latin typeface="Arial" panose="020B0604020202020204" pitchFamily="34" charset="0"/>
                          <a:ea typeface="+mn-ea"/>
                          <a:cs typeface="Arial" panose="020B0604020202020204" pitchFamily="34" charset="0"/>
                        </a:rPr>
                        <a:t>1- İlçe Milli Eğitim Müdürlüğüne hitaben sinema ve animasyon filmlerinin sunumu izni için dilekçe (Oyunun oynanacağı okul türünü belirten, adres ve telefon bilgilerini içeren)</a:t>
                      </a:r>
                    </a:p>
                    <a:p>
                      <a:r>
                        <a:rPr lang="tr-TR" sz="900" kern="1200" dirty="0">
                          <a:solidFill>
                            <a:schemeClr val="dk1"/>
                          </a:solidFill>
                          <a:effectLst/>
                          <a:latin typeface="Arial" panose="020B0604020202020204" pitchFamily="34" charset="0"/>
                          <a:ea typeface="+mn-ea"/>
                          <a:cs typeface="Arial" panose="020B0604020202020204" pitchFamily="34" charset="0"/>
                        </a:rPr>
                        <a:t>2- Sinema filmleri ile animasyon filmleri için yapımcı firma ile gösterimi yapacak firma arasındaki sözleşmenin bir örneği</a:t>
                      </a:r>
                    </a:p>
                    <a:p>
                      <a:r>
                        <a:rPr lang="tr-TR" sz="900" kern="1200" dirty="0">
                          <a:solidFill>
                            <a:schemeClr val="dk1"/>
                          </a:solidFill>
                          <a:effectLst/>
                          <a:latin typeface="Arial" panose="020B0604020202020204" pitchFamily="34" charset="0"/>
                          <a:ea typeface="+mn-ea"/>
                          <a:cs typeface="Arial" panose="020B0604020202020204" pitchFamily="34" charset="0"/>
                        </a:rPr>
                        <a:t>3- Sinema ve animasyon filmlerini sunacak kişi veya grubun vergi mükellefi olduğuna dair belge (Vergi levhası fotokopisi)</a:t>
                      </a:r>
                    </a:p>
                    <a:p>
                      <a:r>
                        <a:rPr lang="tr-TR" sz="900" kern="1200" dirty="0">
                          <a:solidFill>
                            <a:schemeClr val="dk1"/>
                          </a:solidFill>
                          <a:effectLst/>
                          <a:latin typeface="Arial" panose="020B0604020202020204" pitchFamily="34" charset="0"/>
                          <a:ea typeface="+mn-ea"/>
                          <a:cs typeface="Arial" panose="020B0604020202020204" pitchFamily="34" charset="0"/>
                        </a:rPr>
                        <a:t>4- Sunum yapacak tüm görevlilerin adli sicil beyanı</a:t>
                      </a:r>
                    </a:p>
                    <a:p>
                      <a:r>
                        <a:rPr lang="tr-TR" sz="900" kern="1200" dirty="0">
                          <a:solidFill>
                            <a:schemeClr val="dk1"/>
                          </a:solidFill>
                          <a:effectLst/>
                          <a:latin typeface="Arial" panose="020B0604020202020204" pitchFamily="34" charset="0"/>
                          <a:ea typeface="+mn-ea"/>
                          <a:cs typeface="Arial" panose="020B0604020202020204" pitchFamily="34" charset="0"/>
                        </a:rPr>
                        <a:t>5- Sunumu yapılacak sinema ve animasyon filmlerinin elektronik ortamda kayıtlı bir örneği (CD/DVD)</a:t>
                      </a:r>
                    </a:p>
                    <a:p>
                      <a:r>
                        <a:rPr lang="tr-TR" sz="900" kern="1200" dirty="0">
                          <a:solidFill>
                            <a:schemeClr val="dk1"/>
                          </a:solidFill>
                          <a:effectLst/>
                          <a:latin typeface="Arial" panose="020B0604020202020204" pitchFamily="34" charset="0"/>
                          <a:ea typeface="+mn-ea"/>
                          <a:cs typeface="Arial" panose="020B0604020202020204" pitchFamily="34" charset="0"/>
                        </a:rPr>
                        <a:t>6- Ticaret odası kaydı</a:t>
                      </a:r>
                    </a:p>
                    <a:p>
                      <a:r>
                        <a:rPr lang="tr-TR" sz="900" kern="1200" dirty="0">
                          <a:solidFill>
                            <a:schemeClr val="dk1"/>
                          </a:solidFill>
                          <a:effectLst/>
                          <a:latin typeface="Arial" panose="020B0604020202020204" pitchFamily="34" charset="0"/>
                          <a:ea typeface="+mn-ea"/>
                          <a:cs typeface="Arial" panose="020B0604020202020204" pitchFamily="34" charset="0"/>
                        </a:rPr>
                        <a:t>7- Ticaret Sicil Gazetesi yayını</a:t>
                      </a:r>
                    </a:p>
                    <a:p>
                      <a:r>
                        <a:rPr lang="tr-TR" sz="900" kern="1200" dirty="0">
                          <a:solidFill>
                            <a:schemeClr val="dk1"/>
                          </a:solidFill>
                          <a:effectLst/>
                          <a:latin typeface="Arial" panose="020B0604020202020204" pitchFamily="34" charset="0"/>
                          <a:ea typeface="+mn-ea"/>
                          <a:cs typeface="Arial" panose="020B0604020202020204" pitchFamily="34" charset="0"/>
                        </a:rPr>
                        <a:t>8- Özgeçmişleri</a:t>
                      </a:r>
                    </a:p>
                    <a:p>
                      <a:r>
                        <a:rPr lang="tr-TR" sz="900" kern="1200" dirty="0">
                          <a:solidFill>
                            <a:schemeClr val="dk1"/>
                          </a:solidFill>
                          <a:effectLst/>
                          <a:latin typeface="Arial" panose="020B0604020202020204" pitchFamily="34" charset="0"/>
                          <a:ea typeface="+mn-ea"/>
                          <a:cs typeface="Arial" panose="020B0604020202020204" pitchFamily="34" charset="0"/>
                        </a:rPr>
                        <a:t>9- Eserin metni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20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838222">
                <a:tc>
                  <a:txBody>
                    <a:bodyPr/>
                    <a:lstStyle/>
                    <a:p>
                      <a:pPr algn="ctr"/>
                      <a:r>
                        <a:rPr lang="tr-TR" sz="1000" kern="1200" dirty="0">
                          <a:solidFill>
                            <a:schemeClr val="dk1"/>
                          </a:solidFill>
                          <a:latin typeface="Arial" panose="020B0604020202020204" pitchFamily="34" charset="0"/>
                          <a:ea typeface="+mn-ea"/>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İlçemizdeki Okul/Kurumlarda Yarışmalar (Resim, Şiir, Kompozisyon, Fotoğraf vb.) Yapılmasıyla İlgili İzin Başvuruların Alınıp Tamamlanması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İlçe milli eğitim müdürlüğüne hitaben yarışma izin istek dilekçesi (Yarışmanın yapılacağı okul türünün belirtildiği, adres ve telefon yazılı)</a:t>
                      </a:r>
                    </a:p>
                    <a:p>
                      <a:r>
                        <a:rPr lang="tr-TR" sz="1000" kern="1200" dirty="0">
                          <a:solidFill>
                            <a:schemeClr val="dk1"/>
                          </a:solidFill>
                          <a:effectLst/>
                          <a:latin typeface="Arial" panose="020B0604020202020204" pitchFamily="34" charset="0"/>
                          <a:ea typeface="+mn-ea"/>
                          <a:cs typeface="Arial" panose="020B0604020202020204" pitchFamily="34" charset="0"/>
                        </a:rPr>
                        <a:t>2- Yarışma şartnamesi</a:t>
                      </a:r>
                    </a:p>
                    <a:p>
                      <a:r>
                        <a:rPr lang="tr-TR" sz="1000" kern="1200" dirty="0">
                          <a:solidFill>
                            <a:schemeClr val="dk1"/>
                          </a:solidFill>
                          <a:effectLst/>
                          <a:latin typeface="Arial" panose="020B0604020202020204" pitchFamily="34" charset="0"/>
                          <a:ea typeface="+mn-ea"/>
                          <a:cs typeface="Arial" panose="020B0604020202020204" pitchFamily="34" charset="0"/>
                        </a:rPr>
                        <a:t>(Yarışmanın yapılacağı tarih, yarışmaya katılacak eserlerin özelliklerinin belirtilmesi, verilecek ödüller, Jüri üyeleri vb.)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20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7207020"/>
                  </a:ext>
                </a:extLst>
              </a:tr>
            </a:tbl>
          </a:graphicData>
        </a:graphic>
      </p:graphicFrame>
    </p:spTree>
    <p:extLst>
      <p:ext uri="{BB962C8B-B14F-4D97-AF65-F5344CB8AC3E}">
        <p14:creationId xmlns:p14="http://schemas.microsoft.com/office/powerpoint/2010/main" val="34454319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Yer Tutucusu 11">
            <a:extLst>
              <a:ext uri="{FF2B5EF4-FFF2-40B4-BE49-F238E27FC236}">
                <a16:creationId xmlns:a16="http://schemas.microsoft.com/office/drawing/2014/main" xmlns="" id="{C4330FBA-FEA8-B941-8864-B3DEDDE80404}"/>
              </a:ext>
            </a:extLst>
          </p:cNvPr>
          <p:cNvPicPr>
            <a:picLocks noGrp="1" noChangeAspect="1"/>
          </p:cNvPicPr>
          <p:nvPr>
            <p:ph type="pic" sz="quarter" idx="10"/>
          </p:nvPr>
        </p:nvPicPr>
        <p:blipFill>
          <a:blip r:embed="rId3"/>
          <a:srcRect/>
          <a:stretch/>
        </p:blipFill>
        <p:spPr>
          <a:xfrm>
            <a:off x="0" y="0"/>
            <a:ext cx="12191999" cy="6858000"/>
          </a:xfrm>
        </p:spPr>
      </p:pic>
      <p:sp>
        <p:nvSpPr>
          <p:cNvPr id="32" name="Serbest Form 5" descr="Düz vurgu bloğu">
            <a:extLst>
              <a:ext uri="{FF2B5EF4-FFF2-40B4-BE49-F238E27FC236}">
                <a16:creationId xmlns:a16="http://schemas.microsoft.com/office/drawing/2014/main" xmlns="" id="{85E0D4E1-E389-4671-B0E7-165A10A05425}"/>
              </a:ext>
              <a:ext uri="{C183D7F6-B498-43B3-948B-1728B52AA6E4}">
                <adec:decorative xmlns:adec="http://schemas.microsoft.com/office/drawing/2017/decorative" xmlns="" val="1"/>
              </a:ext>
            </a:extLst>
          </p:cNvPr>
          <p:cNvSpPr>
            <a:spLocks noChangeAspect="1"/>
          </p:cNvSpPr>
          <p:nvPr/>
        </p:nvSpPr>
        <p:spPr bwMode="auto">
          <a:xfrm>
            <a:off x="4257349" y="2355010"/>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 name="Serbest Form 5" descr="Boş vurgu bloğu">
            <a:extLst>
              <a:ext uri="{FF2B5EF4-FFF2-40B4-BE49-F238E27FC236}">
                <a16:creationId xmlns:a16="http://schemas.microsoft.com/office/drawing/2014/main" xmlns="" id="{8186FEAF-6E1E-4258-94C3-5C589D4B5ADE}"/>
              </a:ext>
              <a:ext uri="{C183D7F6-B498-43B3-948B-1728B52AA6E4}">
                <adec:decorative xmlns:adec="http://schemas.microsoft.com/office/drawing/2017/decorative" xmlns=""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lumMod val="9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0" name="Başlık 19">
            <a:extLst>
              <a:ext uri="{FF2B5EF4-FFF2-40B4-BE49-F238E27FC236}">
                <a16:creationId xmlns:a16="http://schemas.microsoft.com/office/drawing/2014/main" xmlns="" id="{7C11A64B-7EA5-442C-8405-73273A5331D1}"/>
              </a:ext>
            </a:extLst>
          </p:cNvPr>
          <p:cNvSpPr>
            <a:spLocks noGrp="1"/>
          </p:cNvSpPr>
          <p:nvPr>
            <p:ph type="ctrTitle"/>
          </p:nvPr>
        </p:nvSpPr>
        <p:spPr>
          <a:xfrm>
            <a:off x="1175126" y="1006993"/>
            <a:ext cx="5465209" cy="3536432"/>
          </a:xfrm>
        </p:spPr>
        <p:txBody>
          <a:bodyPr rtlCol="0"/>
          <a:lstStyle/>
          <a:p>
            <a:r>
              <a:rPr lang="tr-TR" sz="2800" dirty="0" smtClean="0">
                <a:solidFill>
                  <a:schemeClr val="bg1"/>
                </a:solidFill>
              </a:rPr>
              <a:t>KARKAMIŞ  </a:t>
            </a:r>
            <a:r>
              <a:rPr lang="tr-TR" sz="2800" dirty="0">
                <a:solidFill>
                  <a:schemeClr val="bg1"/>
                </a:solidFill>
              </a:rPr>
              <a:t>İLÇE  MİLLİ  EĞİTİM  </a:t>
            </a:r>
            <a:r>
              <a:rPr lang="tr-TR" sz="2800" dirty="0" smtClean="0">
                <a:solidFill>
                  <a:schemeClr val="bg1"/>
                </a:solidFill>
              </a:rPr>
              <a:t>MÜDÜRLÜĞÜ</a:t>
            </a:r>
            <a:br>
              <a:rPr lang="tr-TR" sz="2800" dirty="0" smtClean="0">
                <a:solidFill>
                  <a:schemeClr val="bg1"/>
                </a:solidFill>
              </a:rPr>
            </a:br>
            <a:endParaRPr lang="tr-TR" sz="2800" dirty="0">
              <a:solidFill>
                <a:schemeClr val="bg1"/>
              </a:solidFill>
            </a:endParaRPr>
          </a:p>
        </p:txBody>
      </p:sp>
      <p:pic>
        <p:nvPicPr>
          <p:cNvPr id="8" name="Grafik 7" descr="Kullanıcı" title="Simge - Sunan Kişinin Adı">
            <a:extLst>
              <a:ext uri="{FF2B5EF4-FFF2-40B4-BE49-F238E27FC236}">
                <a16:creationId xmlns:a16="http://schemas.microsoft.com/office/drawing/2014/main" xmlns="" id="{111541C4-DB03-4E53-994D-499C7D73C4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614638" y="2193343"/>
            <a:ext cx="218900" cy="261833"/>
          </a:xfrm>
          <a:prstGeom prst="rect">
            <a:avLst/>
          </a:prstGeom>
        </p:spPr>
      </p:pic>
      <p:sp>
        <p:nvSpPr>
          <p:cNvPr id="4" name="Metin Yer Tutucusu 3">
            <a:extLst>
              <a:ext uri="{FF2B5EF4-FFF2-40B4-BE49-F238E27FC236}">
                <a16:creationId xmlns:a16="http://schemas.microsoft.com/office/drawing/2014/main" xmlns="" id="{60828E04-9C2A-4859-8050-C2DF67A249CB}"/>
              </a:ext>
            </a:extLst>
          </p:cNvPr>
          <p:cNvSpPr>
            <a:spLocks noGrp="1"/>
          </p:cNvSpPr>
          <p:nvPr>
            <p:ph type="body" sz="quarter" idx="15"/>
          </p:nvPr>
        </p:nvSpPr>
        <p:spPr>
          <a:xfrm>
            <a:off x="1970975" y="2193344"/>
            <a:ext cx="3521514" cy="344486"/>
          </a:xfrm>
        </p:spPr>
        <p:txBody>
          <a:bodyPr rtlCol="0"/>
          <a:lstStyle/>
          <a:p>
            <a:pPr rtl="0"/>
            <a:r>
              <a:rPr lang="tr-TR" dirty="0"/>
              <a:t>Strateji Geliştirme Şube Müdürlüğü</a:t>
            </a:r>
          </a:p>
        </p:txBody>
      </p:sp>
      <p:pic>
        <p:nvPicPr>
          <p:cNvPr id="10" name="Grafik 9" descr="Akıllı Telefon" title="Simge - Sunan Kişinin Telefon Numarası">
            <a:extLst>
              <a:ext uri="{FF2B5EF4-FFF2-40B4-BE49-F238E27FC236}">
                <a16:creationId xmlns:a16="http://schemas.microsoft.com/office/drawing/2014/main" xmlns="" id="{A29DE31C-E099-4579-BB03-675E0A40C5F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614638" y="2595942"/>
            <a:ext cx="218900" cy="261833"/>
          </a:xfrm>
          <a:prstGeom prst="rect">
            <a:avLst/>
          </a:prstGeom>
        </p:spPr>
      </p:pic>
      <p:sp>
        <p:nvSpPr>
          <p:cNvPr id="5" name="Metin Yer Tutucusu 4">
            <a:extLst>
              <a:ext uri="{FF2B5EF4-FFF2-40B4-BE49-F238E27FC236}">
                <a16:creationId xmlns:a16="http://schemas.microsoft.com/office/drawing/2014/main" xmlns="" id="{11265965-2271-4C1C-BD0A-6F85F80FF9A6}"/>
              </a:ext>
            </a:extLst>
          </p:cNvPr>
          <p:cNvSpPr>
            <a:spLocks noGrp="1"/>
          </p:cNvSpPr>
          <p:nvPr>
            <p:ph type="body" sz="quarter" idx="16"/>
          </p:nvPr>
        </p:nvSpPr>
        <p:spPr>
          <a:xfrm>
            <a:off x="1970975" y="2592567"/>
            <a:ext cx="3521514" cy="344486"/>
          </a:xfrm>
        </p:spPr>
        <p:txBody>
          <a:bodyPr rtlCol="0"/>
          <a:lstStyle/>
          <a:p>
            <a:r>
              <a:rPr lang="tr-TR" dirty="0"/>
              <a:t>03425612339</a:t>
            </a:r>
            <a:endParaRPr lang="tr-TR" dirty="0"/>
          </a:p>
        </p:txBody>
      </p:sp>
      <p:pic>
        <p:nvPicPr>
          <p:cNvPr id="9" name="Grafik 8" descr="Zarf" title="Simge Sunan Kişinin E-postası">
            <a:extLst>
              <a:ext uri="{FF2B5EF4-FFF2-40B4-BE49-F238E27FC236}">
                <a16:creationId xmlns:a16="http://schemas.microsoft.com/office/drawing/2014/main" xmlns="" id="{773C1382-ACE1-460F-A1B6-AB761A7D2E6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1614638" y="3026339"/>
            <a:ext cx="218900" cy="261833"/>
          </a:xfrm>
          <a:prstGeom prst="rect">
            <a:avLst/>
          </a:prstGeom>
        </p:spPr>
      </p:pic>
      <p:sp>
        <p:nvSpPr>
          <p:cNvPr id="6" name="Metin Yer Tutucusu 5">
            <a:extLst>
              <a:ext uri="{FF2B5EF4-FFF2-40B4-BE49-F238E27FC236}">
                <a16:creationId xmlns:a16="http://schemas.microsoft.com/office/drawing/2014/main" xmlns="" id="{50A3BCC3-A277-4C0B-9EBA-EB53990D8EBD}"/>
              </a:ext>
            </a:extLst>
          </p:cNvPr>
          <p:cNvSpPr>
            <a:spLocks noGrp="1"/>
          </p:cNvSpPr>
          <p:nvPr>
            <p:ph type="body" sz="quarter" idx="17"/>
          </p:nvPr>
        </p:nvSpPr>
        <p:spPr>
          <a:xfrm>
            <a:off x="1970975" y="2991790"/>
            <a:ext cx="3521514" cy="344486"/>
          </a:xfrm>
        </p:spPr>
        <p:txBody>
          <a:bodyPr rtlCol="0"/>
          <a:lstStyle/>
          <a:p>
            <a:r>
              <a:rPr lang="tr-TR" dirty="0" smtClean="0"/>
              <a:t>karkamis</a:t>
            </a:r>
            <a:r>
              <a:rPr lang="tr-TR" dirty="0" smtClean="0"/>
              <a:t>27@meb.gov.tr</a:t>
            </a:r>
            <a:endParaRPr lang="tr-TR" dirty="0"/>
          </a:p>
        </p:txBody>
      </p:sp>
      <p:pic>
        <p:nvPicPr>
          <p:cNvPr id="11" name="Grafik 10" descr="Bağlantı">
            <a:extLst>
              <a:ext uri="{FF2B5EF4-FFF2-40B4-BE49-F238E27FC236}">
                <a16:creationId xmlns:a16="http://schemas.microsoft.com/office/drawing/2014/main" xmlns="" id="{0718E6E0-05A2-479C-AEA8-1A385EB7347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xmlns="" r:embed="rId11"/>
              </a:ext>
            </a:extLst>
          </a:blip>
          <a:stretch>
            <a:fillRect/>
          </a:stretch>
        </p:blipFill>
        <p:spPr>
          <a:xfrm>
            <a:off x="1597779" y="3391013"/>
            <a:ext cx="244786" cy="292796"/>
          </a:xfrm>
          <a:prstGeom prst="rect">
            <a:avLst/>
          </a:prstGeom>
        </p:spPr>
      </p:pic>
      <p:sp>
        <p:nvSpPr>
          <p:cNvPr id="22" name="Metin Yer Tutucusu 21">
            <a:extLst>
              <a:ext uri="{FF2B5EF4-FFF2-40B4-BE49-F238E27FC236}">
                <a16:creationId xmlns:a16="http://schemas.microsoft.com/office/drawing/2014/main" xmlns="" id="{43DBE4D9-1044-49A3-ABD5-477041FF2B63}"/>
              </a:ext>
            </a:extLst>
          </p:cNvPr>
          <p:cNvSpPr>
            <a:spLocks noGrp="1"/>
          </p:cNvSpPr>
          <p:nvPr>
            <p:ph type="body" sz="quarter" idx="18"/>
          </p:nvPr>
        </p:nvSpPr>
        <p:spPr>
          <a:xfrm>
            <a:off x="1970975" y="3391013"/>
            <a:ext cx="3521514" cy="344486"/>
          </a:xfrm>
        </p:spPr>
        <p:txBody>
          <a:bodyPr rtlCol="0"/>
          <a:lstStyle/>
          <a:p>
            <a:pPr rtl="0"/>
            <a:r>
              <a:rPr lang="tr-TR" dirty="0" smtClean="0"/>
              <a:t>www.Karkamis.meb.gov.tr</a:t>
            </a:r>
            <a:endParaRPr lang="tr-TR" dirty="0"/>
          </a:p>
        </p:txBody>
      </p:sp>
      <p:sp>
        <p:nvSpPr>
          <p:cNvPr id="35" name="İkizkenar Üçgen 34" descr="Başlık bloğuna gölge">
            <a:extLst>
              <a:ext uri="{FF2B5EF4-FFF2-40B4-BE49-F238E27FC236}">
                <a16:creationId xmlns:a16="http://schemas.microsoft.com/office/drawing/2014/main" xmlns="" id="{FE193317-B8BD-46CA-B0A6-8A7511B086D9}"/>
              </a:ext>
              <a:ext uri="{C183D7F6-B498-43B3-948B-1728B52AA6E4}">
                <adec:decorative xmlns:adec="http://schemas.microsoft.com/office/drawing/2017/decorative" xmlns="" val="1"/>
              </a:ext>
            </a:extLst>
          </p:cNvPr>
          <p:cNvSpPr/>
          <p:nvPr/>
        </p:nvSpPr>
        <p:spPr>
          <a:xfrm>
            <a:off x="6166467" y="4120835"/>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sp>
        <p:nvSpPr>
          <p:cNvPr id="16" name="İkizkenar Üçgen 15" descr="Başlık bloğuna gölge">
            <a:extLst>
              <a:ext uri="{FF2B5EF4-FFF2-40B4-BE49-F238E27FC236}">
                <a16:creationId xmlns:a16="http://schemas.microsoft.com/office/drawing/2014/main" xmlns="" id="{E5DB5795-EAFD-456D-BC1C-A2A6CDB0C86A}"/>
              </a:ext>
              <a:ext uri="{C183D7F6-B498-43B3-948B-1728B52AA6E4}">
                <adec:decorative xmlns:adec="http://schemas.microsoft.com/office/drawing/2017/decorative" xmlns="" val="1"/>
              </a:ext>
            </a:extLst>
          </p:cNvPr>
          <p:cNvSpPr/>
          <p:nvPr/>
        </p:nvSpPr>
        <p:spPr>
          <a:xfrm rot="10800000">
            <a:off x="1168776" y="1003024"/>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19" name="Resim Yer Tutucusu 16">
            <a:extLst>
              <a:ext uri="{FF2B5EF4-FFF2-40B4-BE49-F238E27FC236}">
                <a16:creationId xmlns:a16="http://schemas.microsoft.com/office/drawing/2014/main" xmlns="" id="{425A7C8A-D544-47DD-9349-8EB1469CA816}"/>
              </a:ext>
            </a:extLst>
          </p:cNvPr>
          <p:cNvPicPr>
            <a:picLocks noChangeAspect="1"/>
          </p:cNvPicPr>
          <p:nvPr/>
        </p:nvPicPr>
        <p:blipFill>
          <a:blip r:embed="rId3"/>
          <a:srcRect/>
          <a:stretch/>
        </p:blipFill>
        <p:spPr>
          <a:xfrm>
            <a:off x="9448799" y="4994720"/>
            <a:ext cx="1323975" cy="926782"/>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spTree>
    <p:extLst>
      <p:ext uri="{BB962C8B-B14F-4D97-AF65-F5344CB8AC3E}">
        <p14:creationId xmlns:p14="http://schemas.microsoft.com/office/powerpoint/2010/main" val="4153678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7</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1832012258"/>
              </p:ext>
            </p:extLst>
          </p:nvPr>
        </p:nvGraphicFramePr>
        <p:xfrm>
          <a:off x="431800" y="2024061"/>
          <a:ext cx="11295856" cy="310896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29741">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248307">
                <a:tc>
                  <a:txBody>
                    <a:bodyPr/>
                    <a:lstStyle/>
                    <a:p>
                      <a:pPr algn="ctr"/>
                      <a:r>
                        <a:rPr lang="tr-TR" sz="1000" kern="1200" dirty="0">
                          <a:solidFill>
                            <a:schemeClr val="dk1"/>
                          </a:solidFill>
                          <a:latin typeface="Arial"/>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Motorlu Taşıt Sürücüleri Kursu Açılması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Başvuru formu</a:t>
                      </a:r>
                    </a:p>
                    <a:p>
                      <a:r>
                        <a:rPr lang="tr-TR" sz="1000" kern="1200" dirty="0">
                          <a:solidFill>
                            <a:schemeClr val="dk1"/>
                          </a:solidFill>
                          <a:effectLst/>
                          <a:latin typeface="Arial" panose="020B0604020202020204" pitchFamily="34" charset="0"/>
                          <a:ea typeface="+mn-ea"/>
                          <a:cs typeface="Arial" panose="020B0604020202020204" pitchFamily="34" charset="0"/>
                        </a:rPr>
                        <a:t>2- Kurucu/kurucu temsilcisine ait yazılı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3- Kurucu tüzel kişi ise Ticaret Sicil Gazetesi ana sözleşme, tüzük ya da vakıf senedi</a:t>
                      </a:r>
                    </a:p>
                    <a:p>
                      <a:r>
                        <a:rPr lang="tr-TR" sz="1000" kern="1200" dirty="0">
                          <a:solidFill>
                            <a:schemeClr val="dk1"/>
                          </a:solidFill>
                          <a:effectLst/>
                          <a:latin typeface="Arial" panose="020B0604020202020204" pitchFamily="34" charset="0"/>
                          <a:ea typeface="+mn-ea"/>
                          <a:cs typeface="Arial" panose="020B0604020202020204" pitchFamily="34" charset="0"/>
                        </a:rPr>
                        <a:t>4- Kurucu temsilcisi yetkilendirilmesine ilişkin yönetim kurulu veya genel kurul kararı</a:t>
                      </a:r>
                    </a:p>
                    <a:p>
                      <a:r>
                        <a:rPr lang="tr-TR" sz="1000" kern="1200" dirty="0">
                          <a:solidFill>
                            <a:schemeClr val="dk1"/>
                          </a:solidFill>
                          <a:effectLst/>
                          <a:latin typeface="Arial" panose="020B0604020202020204" pitchFamily="34" charset="0"/>
                          <a:ea typeface="+mn-ea"/>
                          <a:cs typeface="Arial" panose="020B0604020202020204" pitchFamily="34" charset="0"/>
                        </a:rPr>
                        <a:t>5- 35*50 veya A3 ebadında yerleşim planı ve cd (3 adet)</a:t>
                      </a:r>
                    </a:p>
                    <a:p>
                      <a:r>
                        <a:rPr lang="tr-TR" sz="1000" kern="1200" dirty="0">
                          <a:solidFill>
                            <a:schemeClr val="dk1"/>
                          </a:solidFill>
                          <a:effectLst/>
                          <a:latin typeface="Arial" panose="020B0604020202020204" pitchFamily="34" charset="0"/>
                          <a:ea typeface="+mn-ea"/>
                          <a:cs typeface="Arial" panose="020B0604020202020204" pitchFamily="34" charset="0"/>
                        </a:rPr>
                        <a:t>6- Kursta uygulanacak programların Talim ve Terbiye Kurul onaylarının tarih ve sayısı</a:t>
                      </a:r>
                    </a:p>
                    <a:p>
                      <a:r>
                        <a:rPr lang="tr-TR" sz="1000" kern="1200" dirty="0">
                          <a:solidFill>
                            <a:schemeClr val="dk1"/>
                          </a:solidFill>
                          <a:effectLst/>
                          <a:latin typeface="Arial" panose="020B0604020202020204" pitchFamily="34" charset="0"/>
                          <a:ea typeface="+mn-ea"/>
                          <a:cs typeface="Arial" panose="020B0604020202020204" pitchFamily="34" charset="0"/>
                        </a:rPr>
                        <a:t>7- Yönetici çalışma izin teklifi</a:t>
                      </a:r>
                    </a:p>
                    <a:p>
                      <a:r>
                        <a:rPr lang="tr-TR" sz="1000" kern="1200" dirty="0">
                          <a:solidFill>
                            <a:schemeClr val="dk1"/>
                          </a:solidFill>
                          <a:effectLst/>
                          <a:latin typeface="Arial" panose="020B0604020202020204" pitchFamily="34" charset="0"/>
                          <a:ea typeface="+mn-ea"/>
                          <a:cs typeface="Arial" panose="020B0604020202020204" pitchFamily="34" charset="0"/>
                        </a:rPr>
                        <a:t>8- Öğretime başlamadan önce gerekli tüm personelin atamasının yapılacağına dair kurucunun yazılı beyanı</a:t>
                      </a:r>
                    </a:p>
                    <a:p>
                      <a:r>
                        <a:rPr lang="tr-TR" sz="1000" kern="1200" dirty="0">
                          <a:solidFill>
                            <a:schemeClr val="dk1"/>
                          </a:solidFill>
                          <a:effectLst/>
                          <a:latin typeface="Arial" panose="020B0604020202020204" pitchFamily="34" charset="0"/>
                          <a:ea typeface="+mn-ea"/>
                          <a:cs typeface="Arial" panose="020B0604020202020204" pitchFamily="34" charset="0"/>
                        </a:rPr>
                        <a:t>9-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10-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r>
                        <a:rPr lang="tr-TR" sz="1000" kern="1200" dirty="0">
                          <a:solidFill>
                            <a:schemeClr val="dk1"/>
                          </a:solidFill>
                          <a:effectLst/>
                          <a:latin typeface="Arial" panose="020B0604020202020204" pitchFamily="34" charset="0"/>
                          <a:ea typeface="+mn-ea"/>
                          <a:cs typeface="Arial" panose="020B0604020202020204" pitchFamily="34" charset="0"/>
                        </a:rPr>
                        <a:t>11- İl sağlık müdürlüğünce düzenlenecek olan, binanın ve çevresinin sağlık yönünden uygun olduğuna ilişkin rapor</a:t>
                      </a:r>
                    </a:p>
                    <a:p>
                      <a:r>
                        <a:rPr lang="tr-TR" sz="1000" kern="1200" dirty="0">
                          <a:solidFill>
                            <a:schemeClr val="dk1"/>
                          </a:solidFill>
                          <a:effectLst/>
                          <a:latin typeface="Arial" panose="020B0604020202020204" pitchFamily="34" charset="0"/>
                          <a:ea typeface="+mn-ea"/>
                          <a:cs typeface="Arial" panose="020B0604020202020204" pitchFamily="34" charset="0"/>
                        </a:rPr>
                        <a:t>12- İtfaiye müdürlüğünce düzenlenecek olan binada yangına karşı ilgili mevzuata göre gerekli önlemlerin alındığına ilişkin rapor</a:t>
                      </a:r>
                    </a:p>
                    <a:p>
                      <a:r>
                        <a:rPr lang="tr-TR" sz="1000" kern="1200" dirty="0">
                          <a:solidFill>
                            <a:schemeClr val="dk1"/>
                          </a:solidFill>
                          <a:effectLst/>
                          <a:latin typeface="Arial" panose="020B0604020202020204" pitchFamily="34" charset="0"/>
                          <a:ea typeface="+mn-ea"/>
                          <a:cs typeface="Arial" panose="020B0604020202020204" pitchFamily="34" charset="0"/>
                        </a:rPr>
                        <a:t>13- Standartlar Yönergesine uygun direksiyon eğitim alanı veya </a:t>
                      </a:r>
                      <a:r>
                        <a:rPr lang="tr-TR" sz="1000" kern="1200" dirty="0" err="1">
                          <a:solidFill>
                            <a:schemeClr val="dk1"/>
                          </a:solidFill>
                          <a:effectLst/>
                          <a:latin typeface="Arial" panose="020B0604020202020204" pitchFamily="34" charset="0"/>
                          <a:ea typeface="+mn-ea"/>
                          <a:cs typeface="Arial" panose="020B0604020202020204" pitchFamily="34" charset="0"/>
                        </a:rPr>
                        <a:t>similatör</a:t>
                      </a:r>
                      <a:r>
                        <a:rPr lang="tr-TR" sz="1000" kern="1200" dirty="0">
                          <a:solidFill>
                            <a:schemeClr val="dk1"/>
                          </a:solidFill>
                          <a:effectLst/>
                          <a:latin typeface="Arial" panose="020B0604020202020204" pitchFamily="34" charset="0"/>
                          <a:ea typeface="+mn-ea"/>
                          <a:cs typeface="Arial" panose="020B0604020202020204" pitchFamily="34" charset="0"/>
                        </a:rPr>
                        <a:t> teklifi</a:t>
                      </a:r>
                    </a:p>
                    <a:p>
                      <a:r>
                        <a:rPr lang="tr-TR" sz="1000" kern="1200" dirty="0">
                          <a:solidFill>
                            <a:schemeClr val="dk1"/>
                          </a:solidFill>
                          <a:effectLst/>
                          <a:latin typeface="Arial" panose="020B0604020202020204" pitchFamily="34" charset="0"/>
                          <a:ea typeface="+mn-ea"/>
                          <a:cs typeface="Arial" panose="020B0604020202020204" pitchFamily="34" charset="0"/>
                        </a:rPr>
                        <a:t>14- Kursta uygulanacak programlara uygun direksiyon eğitim aracı teklifi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bl>
          </a:graphicData>
        </a:graphic>
      </p:graphicFrame>
    </p:spTree>
    <p:extLst>
      <p:ext uri="{BB962C8B-B14F-4D97-AF65-F5344CB8AC3E}">
        <p14:creationId xmlns:p14="http://schemas.microsoft.com/office/powerpoint/2010/main" val="2644872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89140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8</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1320399994"/>
              </p:ext>
            </p:extLst>
          </p:nvPr>
        </p:nvGraphicFramePr>
        <p:xfrm>
          <a:off x="431800" y="2024061"/>
          <a:ext cx="11295856" cy="2676550"/>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73148">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1091590">
                <a:tc>
                  <a:txBody>
                    <a:bodyPr/>
                    <a:lstStyle/>
                    <a:p>
                      <a:pPr algn="ctr"/>
                      <a:r>
                        <a:rPr lang="tr-TR" sz="1000" kern="1200" dirty="0">
                          <a:solidFill>
                            <a:schemeClr val="dk1"/>
                          </a:solidFill>
                          <a:latin typeface="Arial"/>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Motorlu Taşıt Sürücüleri Kursunun Devredilmesi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Dilekçe</a:t>
                      </a:r>
                    </a:p>
                    <a:p>
                      <a:r>
                        <a:rPr lang="tr-TR" sz="1000" kern="1200" dirty="0">
                          <a:solidFill>
                            <a:schemeClr val="dk1"/>
                          </a:solidFill>
                          <a:effectLst/>
                          <a:latin typeface="Arial" panose="020B0604020202020204" pitchFamily="34" charset="0"/>
                          <a:ea typeface="+mn-ea"/>
                          <a:cs typeface="Arial" panose="020B0604020202020204" pitchFamily="34" charset="0"/>
                        </a:rPr>
                        <a:t>2- Noterlik tarafından düzenlenen devir sözleşmesi</a:t>
                      </a:r>
                    </a:p>
                    <a:p>
                      <a:r>
                        <a:rPr lang="tr-TR" sz="1000" kern="1200" dirty="0">
                          <a:solidFill>
                            <a:schemeClr val="dk1"/>
                          </a:solidFill>
                          <a:effectLst/>
                          <a:latin typeface="Arial" panose="020B0604020202020204" pitchFamily="34" charset="0"/>
                          <a:ea typeface="+mn-ea"/>
                          <a:cs typeface="Arial" panose="020B0604020202020204" pitchFamily="34" charset="0"/>
                        </a:rPr>
                        <a:t>3- Yeni kurucu/kurucu temsilcisine ait adli sicil beyanı</a:t>
                      </a:r>
                    </a:p>
                    <a:p>
                      <a:r>
                        <a:rPr lang="tr-TR" sz="1000" kern="1200" dirty="0">
                          <a:solidFill>
                            <a:schemeClr val="dk1"/>
                          </a:solidFill>
                          <a:effectLst/>
                          <a:latin typeface="Arial" panose="020B0604020202020204" pitchFamily="34" charset="0"/>
                          <a:ea typeface="+mn-ea"/>
                          <a:cs typeface="Arial" panose="020B0604020202020204" pitchFamily="34" charset="0"/>
                        </a:rPr>
                        <a:t>4- Kira sözleşmesi ve tapu örneği</a:t>
                      </a:r>
                    </a:p>
                    <a:p>
                      <a:r>
                        <a:rPr lang="tr-TR" sz="1000" kern="1200" dirty="0">
                          <a:solidFill>
                            <a:schemeClr val="dk1"/>
                          </a:solidFill>
                          <a:effectLst/>
                          <a:latin typeface="Arial" panose="020B0604020202020204" pitchFamily="34" charset="0"/>
                          <a:ea typeface="+mn-ea"/>
                          <a:cs typeface="Arial" panose="020B0604020202020204" pitchFamily="34" charset="0"/>
                        </a:rPr>
                        <a:t>5- Tüzel kişi ise Ticaret Sicil Gazetesi ana sözleşmesi, tüzük ya da vakıf senedi</a:t>
                      </a:r>
                    </a:p>
                    <a:p>
                      <a:r>
                        <a:rPr lang="tr-TR" sz="1000" kern="1200" dirty="0">
                          <a:solidFill>
                            <a:schemeClr val="dk1"/>
                          </a:solidFill>
                          <a:effectLst/>
                          <a:latin typeface="Arial" panose="020B0604020202020204" pitchFamily="34" charset="0"/>
                          <a:ea typeface="+mn-ea"/>
                          <a:cs typeface="Arial" panose="020B0604020202020204" pitchFamily="34" charset="0"/>
                        </a:rPr>
                        <a:t>6- Kurucu temsilcisinin belirlendiği yönetim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7- Yenilenen idareci ve personel sözleşmeleri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1091590">
                <a:tc>
                  <a:txBody>
                    <a:bodyPr/>
                    <a:lstStyle/>
                    <a:p>
                      <a:pPr algn="ctr"/>
                      <a:r>
                        <a:rPr lang="tr-TR" sz="1000" kern="1200" dirty="0">
                          <a:solidFill>
                            <a:schemeClr val="dk1"/>
                          </a:solidFill>
                          <a:latin typeface="Arial"/>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Motorlu Taşıt Sürücü Kursunun Kurucu İsteği ile Kapatılması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Ruhsatname örneği</a:t>
                      </a:r>
                    </a:p>
                    <a:p>
                      <a:r>
                        <a:rPr lang="tr-TR" sz="1000" kern="1200" dirty="0">
                          <a:solidFill>
                            <a:schemeClr val="dk1"/>
                          </a:solidFill>
                          <a:effectLst/>
                          <a:latin typeface="Arial" panose="020B0604020202020204" pitchFamily="34" charset="0"/>
                          <a:ea typeface="+mn-ea"/>
                          <a:cs typeface="Arial" panose="020B0604020202020204" pitchFamily="34" charset="0"/>
                        </a:rPr>
                        <a:t>3- Ortaklar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4- Tüm personele duyuru yazısı</a:t>
                      </a:r>
                    </a:p>
                    <a:p>
                      <a:r>
                        <a:rPr lang="tr-TR" sz="1000" kern="1200" dirty="0">
                          <a:solidFill>
                            <a:schemeClr val="dk1"/>
                          </a:solidFill>
                          <a:effectLst/>
                          <a:latin typeface="Arial" panose="020B0604020202020204" pitchFamily="34" charset="0"/>
                          <a:ea typeface="+mn-ea"/>
                          <a:cs typeface="Arial" panose="020B0604020202020204" pitchFamily="34" charset="0"/>
                        </a:rPr>
                        <a:t>5- İdareci ve personele ait istifa dilekçeleri</a:t>
                      </a:r>
                    </a:p>
                    <a:p>
                      <a:r>
                        <a:rPr lang="tr-TR" sz="1000" kern="1200" dirty="0">
                          <a:solidFill>
                            <a:schemeClr val="dk1"/>
                          </a:solidFill>
                          <a:effectLst/>
                          <a:latin typeface="Arial" panose="020B0604020202020204" pitchFamily="34" charset="0"/>
                          <a:ea typeface="+mn-ea"/>
                          <a:cs typeface="Arial" panose="020B0604020202020204" pitchFamily="34" charset="0"/>
                        </a:rPr>
                        <a:t>6- Kursiyer kayıdı bulunmadığına dair beyan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59419001"/>
                  </a:ext>
                </a:extLst>
              </a:tr>
            </a:tbl>
          </a:graphicData>
        </a:graphic>
      </p:graphicFrame>
    </p:spTree>
    <p:extLst>
      <p:ext uri="{BB962C8B-B14F-4D97-AF65-F5344CB8AC3E}">
        <p14:creationId xmlns:p14="http://schemas.microsoft.com/office/powerpoint/2010/main" val="1516847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C8234F6-7F61-4497-999C-23D05A3675F5}"/>
              </a:ext>
            </a:extLst>
          </p:cNvPr>
          <p:cNvSpPr>
            <a:spLocks noGrp="1"/>
          </p:cNvSpPr>
          <p:nvPr>
            <p:ph type="title"/>
          </p:nvPr>
        </p:nvSpPr>
        <p:spPr>
          <a:xfrm>
            <a:off x="426243" y="604881"/>
            <a:ext cx="11340000" cy="844350"/>
          </a:xfrm>
        </p:spPr>
        <p:txBody>
          <a:bodyPr/>
          <a:lstStyle/>
          <a:p>
            <a:pPr algn="ctr"/>
            <a:r>
              <a:rPr lang="tr-TR" sz="1500" b="1" dirty="0" smtClean="0">
                <a:latin typeface="Arial"/>
              </a:rPr>
              <a:t>KARKAMIŞ</a:t>
            </a:r>
            <a:r>
              <a:rPr lang="tr" sz="1500" b="1" dirty="0" smtClean="0">
                <a:latin typeface="Arial"/>
              </a:rPr>
              <a:t> </a:t>
            </a:r>
            <a:r>
              <a:rPr lang="tr" sz="1500" b="1" dirty="0">
                <a:latin typeface="Arial"/>
              </a:rPr>
              <a:t>İLÇE MİLLÎ EĞİTİM MÜDÜRLÜĞÜ </a:t>
            </a:r>
            <a:br>
              <a:rPr lang="tr" sz="1500" b="1" dirty="0">
                <a:latin typeface="Arial"/>
              </a:rPr>
            </a:br>
            <a:r>
              <a:rPr lang="tr-TR" sz="1500" b="1" dirty="0">
                <a:latin typeface="Arial"/>
              </a:rPr>
              <a:t>ÖZEL ÖĞRETİM KURUMLARI </a:t>
            </a:r>
            <a:r>
              <a:rPr lang="tr" sz="1500" b="1" dirty="0">
                <a:latin typeface="Arial"/>
              </a:rPr>
              <a:t>ŞUBE MÜDÜRLÜĞÜ HİZMET STANDARTLARI</a:t>
            </a:r>
            <a:endParaRPr lang="tr-TR" sz="1500" b="1" dirty="0"/>
          </a:p>
        </p:txBody>
      </p:sp>
      <p:sp>
        <p:nvSpPr>
          <p:cNvPr id="3" name="Metin Yer Tutucusu 2">
            <a:extLst>
              <a:ext uri="{FF2B5EF4-FFF2-40B4-BE49-F238E27FC236}">
                <a16:creationId xmlns:a16="http://schemas.microsoft.com/office/drawing/2014/main" xmlns="" id="{A068F869-FCED-4E3A-BDC7-C63D1B6D4CB6}"/>
              </a:ext>
            </a:extLst>
          </p:cNvPr>
          <p:cNvSpPr>
            <a:spLocks noGrp="1"/>
          </p:cNvSpPr>
          <p:nvPr>
            <p:ph type="body" sz="quarter" idx="32"/>
          </p:nvPr>
        </p:nvSpPr>
        <p:spPr>
          <a:xfrm>
            <a:off x="426243" y="4975299"/>
            <a:ext cx="11339513" cy="360000"/>
          </a:xfrm>
        </p:spPr>
        <p:txBody>
          <a:bodyPr/>
          <a:lstStyle/>
          <a:p>
            <a:pPr algn="just"/>
            <a:r>
              <a:rPr lang="tr" sz="900" dirty="0">
                <a:latin typeface="Arial"/>
              </a:rPr>
              <a:t>Başvuru esnasında yukarıda belirtilen belgelerin dışında belge istenmesi, eksiksiz belge ile başvuru yapılmasına rağmen hizmetin belirtilen sürede tamamlanmaması veya yukarıdaki tabloda bazı hizmetlerin bulunmadığının tespiti durumunda ilk müracaat yerine ya da ikinci müracaat yerine başvurunuz.</a:t>
            </a:r>
          </a:p>
        </p:txBody>
      </p:sp>
      <p:sp>
        <p:nvSpPr>
          <p:cNvPr id="8" name="Slayt Numarası Yer Tutucusu 7">
            <a:extLst>
              <a:ext uri="{FF2B5EF4-FFF2-40B4-BE49-F238E27FC236}">
                <a16:creationId xmlns:a16="http://schemas.microsoft.com/office/drawing/2014/main" xmlns="" id="{4907C3E5-4F33-4B7F-8B5C-BD3957D0DBEF}"/>
              </a:ext>
            </a:extLst>
          </p:cNvPr>
          <p:cNvSpPr>
            <a:spLocks noGrp="1"/>
          </p:cNvSpPr>
          <p:nvPr>
            <p:ph type="sldNum" sz="quarter" idx="33"/>
          </p:nvPr>
        </p:nvSpPr>
        <p:spPr/>
        <p:txBody>
          <a:bodyPr/>
          <a:lstStyle/>
          <a:p>
            <a:pPr rtl="0"/>
            <a:fld id="{19B51A1E-902D-48AF-9020-955120F399B6}" type="slidenum">
              <a:rPr lang="tr-TR" smtClean="0"/>
              <a:pPr rtl="0"/>
              <a:t>9</a:t>
            </a:fld>
            <a:endParaRPr lang="tr-TR" dirty="0"/>
          </a:p>
        </p:txBody>
      </p:sp>
      <p:pic>
        <p:nvPicPr>
          <p:cNvPr id="9" name="Resim Yer Tutucusu 16">
            <a:extLst>
              <a:ext uri="{FF2B5EF4-FFF2-40B4-BE49-F238E27FC236}">
                <a16:creationId xmlns:a16="http://schemas.microsoft.com/office/drawing/2014/main" xmlns="" id="{B5701365-C451-458E-922D-95FF387FF359}"/>
              </a:ext>
            </a:extLst>
          </p:cNvPr>
          <p:cNvPicPr>
            <a:picLocks noChangeAspect="1"/>
          </p:cNvPicPr>
          <p:nvPr/>
        </p:nvPicPr>
        <p:blipFill>
          <a:blip r:embed="rId2"/>
          <a:srcRect/>
          <a:stretch/>
        </p:blipFill>
        <p:spPr>
          <a:xfrm>
            <a:off x="9708996" y="328612"/>
            <a:ext cx="1791628" cy="1574905"/>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p:spPr>
      </p:pic>
      <p:graphicFrame>
        <p:nvGraphicFramePr>
          <p:cNvPr id="5" name="Tablo 6">
            <a:extLst>
              <a:ext uri="{FF2B5EF4-FFF2-40B4-BE49-F238E27FC236}">
                <a16:creationId xmlns:a16="http://schemas.microsoft.com/office/drawing/2014/main" xmlns="" id="{FCD52A86-935E-41D9-A74A-D7AAC4E6B18E}"/>
              </a:ext>
            </a:extLst>
          </p:cNvPr>
          <p:cNvGraphicFramePr>
            <a:graphicFrameLocks noGrp="1"/>
          </p:cNvGraphicFramePr>
          <p:nvPr>
            <p:ph sz="half" idx="2"/>
          </p:nvPr>
        </p:nvGraphicFramePr>
        <p:xfrm>
          <a:off x="1573410" y="5269838"/>
          <a:ext cx="9045180" cy="1508760"/>
        </p:xfrm>
        <a:graphic>
          <a:graphicData uri="http://schemas.openxmlformats.org/drawingml/2006/table">
            <a:tbl>
              <a:tblPr firstRow="1" bandRow="1">
                <a:tableStyleId>{6E25E649-3F16-4E02-A733-19D2CDBF48F0}</a:tableStyleId>
              </a:tblPr>
              <a:tblGrid>
                <a:gridCol w="850770">
                  <a:extLst>
                    <a:ext uri="{9D8B030D-6E8A-4147-A177-3AD203B41FA5}">
                      <a16:colId xmlns:a16="http://schemas.microsoft.com/office/drawing/2014/main" xmlns="" val="932593583"/>
                    </a:ext>
                  </a:extLst>
                </a:gridCol>
                <a:gridCol w="3366505">
                  <a:extLst>
                    <a:ext uri="{9D8B030D-6E8A-4147-A177-3AD203B41FA5}">
                      <a16:colId xmlns:a16="http://schemas.microsoft.com/office/drawing/2014/main" xmlns="" val="3341353912"/>
                    </a:ext>
                  </a:extLst>
                </a:gridCol>
                <a:gridCol w="208280">
                  <a:extLst>
                    <a:ext uri="{9D8B030D-6E8A-4147-A177-3AD203B41FA5}">
                      <a16:colId xmlns:a16="http://schemas.microsoft.com/office/drawing/2014/main" xmlns="" val="2930624970"/>
                    </a:ext>
                  </a:extLst>
                </a:gridCol>
                <a:gridCol w="981075">
                  <a:extLst>
                    <a:ext uri="{9D8B030D-6E8A-4147-A177-3AD203B41FA5}">
                      <a16:colId xmlns:a16="http://schemas.microsoft.com/office/drawing/2014/main" xmlns="" val="3340258127"/>
                    </a:ext>
                  </a:extLst>
                </a:gridCol>
                <a:gridCol w="3638550">
                  <a:extLst>
                    <a:ext uri="{9D8B030D-6E8A-4147-A177-3AD203B41FA5}">
                      <a16:colId xmlns:a16="http://schemas.microsoft.com/office/drawing/2014/main" xmlns="" val="4144170343"/>
                    </a:ext>
                  </a:extLst>
                </a:gridCol>
              </a:tblGrid>
              <a:tr h="189608">
                <a:tc>
                  <a:txBody>
                    <a:bodyPr/>
                    <a:lstStyle/>
                    <a:p>
                      <a:r>
                        <a:rPr lang="tr-TR" sz="900" dirty="0"/>
                        <a:t>İlk Müracaat</a:t>
                      </a:r>
                    </a:p>
                  </a:txBody>
                  <a:tcPr>
                    <a:solidFill>
                      <a:srgbClr val="202940"/>
                    </a:solidFill>
                  </a:tcPr>
                </a:tc>
                <a:tc>
                  <a:txBody>
                    <a:bodyPr/>
                    <a:lstStyle/>
                    <a:p>
                      <a:r>
                        <a:rPr lang="tr-TR" sz="900" dirty="0"/>
                        <a:t>İlçe Milli Eğitim Müdürlüğü</a:t>
                      </a:r>
                    </a:p>
                  </a:txBody>
                  <a:tcPr>
                    <a:solidFill>
                      <a:srgbClr val="202940"/>
                    </a:solidFill>
                  </a:tcPr>
                </a:tc>
                <a:tc>
                  <a:txBody>
                    <a:bodyPr/>
                    <a:lstStyle/>
                    <a:p>
                      <a:endParaRPr lang="tr-TR" sz="900" dirty="0"/>
                    </a:p>
                  </a:txBody>
                  <a:tcPr>
                    <a:solidFill>
                      <a:srgbClr val="20294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900" dirty="0"/>
                        <a:t>İkinci Müracaat</a:t>
                      </a:r>
                    </a:p>
                  </a:txBody>
                  <a:tcPr>
                    <a:solidFill>
                      <a:srgbClr val="202940"/>
                    </a:solidFill>
                  </a:tcPr>
                </a:tc>
                <a:tc>
                  <a:txBody>
                    <a:bodyPr/>
                    <a:lstStyle/>
                    <a:p>
                      <a:r>
                        <a:rPr lang="tr-TR" sz="900" dirty="0" smtClean="0"/>
                        <a:t>KARKAMIŞ </a:t>
                      </a:r>
                      <a:r>
                        <a:rPr lang="tr-TR" sz="900" dirty="0"/>
                        <a:t>Kaymakamlığı</a:t>
                      </a:r>
                    </a:p>
                  </a:txBody>
                  <a:tcPr>
                    <a:solidFill>
                      <a:srgbClr val="202940"/>
                    </a:solidFill>
                  </a:tcPr>
                </a:tc>
                <a:extLst>
                  <a:ext uri="{0D108BD9-81ED-4DB2-BD59-A6C34878D82A}">
                    <a16:rowId xmlns:a16="http://schemas.microsoft.com/office/drawing/2014/main" xmlns="" val="2580926325"/>
                  </a:ext>
                </a:extLst>
              </a:tr>
              <a:tr h="176967">
                <a:tc>
                  <a:txBody>
                    <a:bodyPr/>
                    <a:lstStyle/>
                    <a:p>
                      <a:r>
                        <a:rPr lang="tr-TR" sz="800" b="1" dirty="0"/>
                        <a:t>İsim</a:t>
                      </a:r>
                    </a:p>
                  </a:txBody>
                  <a:tcPr/>
                </a:tc>
                <a:tc>
                  <a:txBody>
                    <a:bodyPr/>
                    <a:lstStyle/>
                    <a:p>
                      <a:r>
                        <a:rPr lang="tr-TR" sz="800" dirty="0" smtClean="0"/>
                        <a:t>Halil</a:t>
                      </a:r>
                      <a:r>
                        <a:rPr lang="tr-TR" sz="800" baseline="0" dirty="0" smtClean="0"/>
                        <a:t>  KENDİRCİ</a:t>
                      </a:r>
                      <a:endParaRPr lang="tr-TR" sz="800" dirty="0"/>
                    </a:p>
                  </a:txBody>
                  <a:tcPr/>
                </a:tc>
                <a:tc>
                  <a:txBody>
                    <a:bodyPr/>
                    <a:lstStyle/>
                    <a:p>
                      <a:endParaRPr lang="tr-TR" sz="800" dirty="0"/>
                    </a:p>
                  </a:txBody>
                  <a:tcPr>
                    <a:solidFill>
                      <a:schemeClr val="tx1"/>
                    </a:solidFill>
                  </a:tcPr>
                </a:tc>
                <a:tc>
                  <a:txBody>
                    <a:bodyPr/>
                    <a:lstStyle/>
                    <a:p>
                      <a:r>
                        <a:rPr lang="tr-TR" sz="800" b="1" dirty="0"/>
                        <a:t>İsim</a:t>
                      </a:r>
                    </a:p>
                  </a:txBody>
                  <a:tcPr/>
                </a:tc>
                <a:tc>
                  <a:txBody>
                    <a:bodyPr/>
                    <a:lstStyle/>
                    <a:p>
                      <a:r>
                        <a:rPr lang="tr-TR" sz="800" dirty="0" smtClean="0"/>
                        <a:t>Emin</a:t>
                      </a:r>
                      <a:r>
                        <a:rPr lang="tr-TR" sz="800" baseline="0" dirty="0" smtClean="0"/>
                        <a:t> BAĞLI</a:t>
                      </a:r>
                      <a:endParaRPr lang="tr-TR" sz="800" dirty="0"/>
                    </a:p>
                  </a:txBody>
                  <a:tcPr/>
                </a:tc>
                <a:extLst>
                  <a:ext uri="{0D108BD9-81ED-4DB2-BD59-A6C34878D82A}">
                    <a16:rowId xmlns:a16="http://schemas.microsoft.com/office/drawing/2014/main" xmlns="" val="3797957732"/>
                  </a:ext>
                </a:extLst>
              </a:tr>
              <a:tr h="176967">
                <a:tc>
                  <a:txBody>
                    <a:bodyPr/>
                    <a:lstStyle/>
                    <a:p>
                      <a:r>
                        <a:rPr lang="tr-TR" sz="800" b="1" dirty="0"/>
                        <a:t>Unvan</a:t>
                      </a:r>
                    </a:p>
                  </a:txBody>
                  <a:tcPr/>
                </a:tc>
                <a:tc>
                  <a:txBody>
                    <a:bodyPr/>
                    <a:lstStyle/>
                    <a:p>
                      <a:r>
                        <a:rPr lang="tr-TR" sz="800" dirty="0"/>
                        <a:t>İlçe Milli Eğitim Müdürü</a:t>
                      </a:r>
                    </a:p>
                  </a:txBody>
                  <a:tcPr/>
                </a:tc>
                <a:tc>
                  <a:txBody>
                    <a:bodyPr/>
                    <a:lstStyle/>
                    <a:p>
                      <a:endParaRPr lang="tr-TR" sz="800" dirty="0"/>
                    </a:p>
                  </a:txBody>
                  <a:tcPr>
                    <a:solidFill>
                      <a:schemeClr val="tx1"/>
                    </a:solidFill>
                  </a:tcPr>
                </a:tc>
                <a:tc>
                  <a:txBody>
                    <a:bodyPr/>
                    <a:lstStyle/>
                    <a:p>
                      <a:r>
                        <a:rPr lang="tr-TR" sz="800" b="1" dirty="0"/>
                        <a:t>Unvan</a:t>
                      </a:r>
                    </a:p>
                  </a:txBody>
                  <a:tcPr/>
                </a:tc>
                <a:tc>
                  <a:txBody>
                    <a:bodyPr/>
                    <a:lstStyle/>
                    <a:p>
                      <a:r>
                        <a:rPr lang="tr-TR" sz="800" dirty="0"/>
                        <a:t>Kaymakam</a:t>
                      </a:r>
                    </a:p>
                  </a:txBody>
                  <a:tcPr/>
                </a:tc>
                <a:extLst>
                  <a:ext uri="{0D108BD9-81ED-4DB2-BD59-A6C34878D82A}">
                    <a16:rowId xmlns:a16="http://schemas.microsoft.com/office/drawing/2014/main" xmlns="" val="3214521846"/>
                  </a:ext>
                </a:extLst>
              </a:tr>
              <a:tr h="176967">
                <a:tc>
                  <a:txBody>
                    <a:bodyPr/>
                    <a:lstStyle/>
                    <a:p>
                      <a:r>
                        <a:rPr lang="tr-TR" sz="800" b="1" dirty="0"/>
                        <a:t>Adres</a:t>
                      </a:r>
                    </a:p>
                  </a:txBody>
                  <a:tcPr/>
                </a:tc>
                <a:tc>
                  <a:txBody>
                    <a:bodyPr/>
                    <a:lstStyle/>
                    <a:p>
                      <a:r>
                        <a:rPr lang="fi-FI" sz="800" dirty="0" smtClean="0"/>
                        <a:t>Hükümet Konağı 3. kat Karkamış</a:t>
                      </a:r>
                      <a:endParaRPr lang="tr-TR" sz="800" dirty="0"/>
                    </a:p>
                  </a:txBody>
                  <a:tcPr/>
                </a:tc>
                <a:tc>
                  <a:txBody>
                    <a:bodyPr/>
                    <a:lstStyle/>
                    <a:p>
                      <a:endParaRPr lang="tr-TR" sz="800" dirty="0"/>
                    </a:p>
                  </a:txBody>
                  <a:tcPr>
                    <a:solidFill>
                      <a:schemeClr val="tx1"/>
                    </a:solidFill>
                  </a:tcPr>
                </a:tc>
                <a:tc>
                  <a:txBody>
                    <a:bodyPr/>
                    <a:lstStyle/>
                    <a:p>
                      <a:r>
                        <a:rPr lang="tr-TR" sz="800" b="1" dirty="0"/>
                        <a:t>Adres</a:t>
                      </a:r>
                    </a:p>
                  </a:txBody>
                  <a:tcPr/>
                </a:tc>
                <a:tc>
                  <a:txBody>
                    <a:bodyPr/>
                    <a:lstStyle/>
                    <a:p>
                      <a:r>
                        <a:rPr lang="fi-FI" sz="800" dirty="0" smtClean="0"/>
                        <a:t>Hükümet Konağı </a:t>
                      </a:r>
                      <a:r>
                        <a:rPr lang="tr-TR" sz="800" baseline="0" dirty="0" smtClean="0"/>
                        <a:t> 2.</a:t>
                      </a:r>
                      <a:r>
                        <a:rPr lang="fi-FI" sz="800" dirty="0" smtClean="0"/>
                        <a:t>k</a:t>
                      </a:r>
                      <a:r>
                        <a:rPr lang="tr-TR" sz="800" dirty="0" smtClean="0"/>
                        <a:t>.</a:t>
                      </a:r>
                      <a:r>
                        <a:rPr lang="fi-FI" sz="800" dirty="0" smtClean="0"/>
                        <a:t>at Karkamış</a:t>
                      </a:r>
                      <a:endParaRPr lang="tr-TR" sz="800" dirty="0"/>
                    </a:p>
                  </a:txBody>
                  <a:tcPr/>
                </a:tc>
                <a:extLst>
                  <a:ext uri="{0D108BD9-81ED-4DB2-BD59-A6C34878D82A}">
                    <a16:rowId xmlns:a16="http://schemas.microsoft.com/office/drawing/2014/main" xmlns="" val="298345717"/>
                  </a:ext>
                </a:extLst>
              </a:tr>
              <a:tr h="176967">
                <a:tc>
                  <a:txBody>
                    <a:bodyPr/>
                    <a:lstStyle/>
                    <a:p>
                      <a:r>
                        <a:rPr lang="tr-TR" sz="800" b="1" dirty="0"/>
                        <a:t>Telefon</a:t>
                      </a:r>
                    </a:p>
                  </a:txBody>
                  <a:tcPr/>
                </a:tc>
                <a:tc>
                  <a:txBody>
                    <a:bodyPr/>
                    <a:lstStyle/>
                    <a:p>
                      <a:r>
                        <a:rPr lang="tr-TR" sz="800" dirty="0" smtClean="0"/>
                        <a:t>03425612339</a:t>
                      </a:r>
                      <a:endParaRPr lang="tr-TR" sz="800" dirty="0"/>
                    </a:p>
                  </a:txBody>
                  <a:tcPr/>
                </a:tc>
                <a:tc>
                  <a:txBody>
                    <a:bodyPr/>
                    <a:lstStyle/>
                    <a:p>
                      <a:endParaRPr lang="tr-TR" sz="800" dirty="0"/>
                    </a:p>
                  </a:txBody>
                  <a:tcPr>
                    <a:solidFill>
                      <a:schemeClr val="tx1"/>
                    </a:solidFill>
                  </a:tcPr>
                </a:tc>
                <a:tc>
                  <a:txBody>
                    <a:bodyPr/>
                    <a:lstStyle/>
                    <a:p>
                      <a:r>
                        <a:rPr lang="tr-TR" sz="800" b="1" dirty="0"/>
                        <a:t>Telefon</a:t>
                      </a:r>
                    </a:p>
                  </a:txBody>
                  <a:tcPr/>
                </a:tc>
                <a:tc>
                  <a:txBody>
                    <a:bodyPr/>
                    <a:lstStyle/>
                    <a:p>
                      <a:r>
                        <a:rPr lang="tr-TR" sz="800" dirty="0" smtClean="0"/>
                        <a:t>0342 561 20 34</a:t>
                      </a:r>
                      <a:endParaRPr lang="tr-TR" sz="800" dirty="0"/>
                    </a:p>
                  </a:txBody>
                  <a:tcPr/>
                </a:tc>
                <a:extLst>
                  <a:ext uri="{0D108BD9-81ED-4DB2-BD59-A6C34878D82A}">
                    <a16:rowId xmlns:a16="http://schemas.microsoft.com/office/drawing/2014/main" xmlns="" val="400476514"/>
                  </a:ext>
                </a:extLst>
              </a:tr>
              <a:tr h="176967">
                <a:tc>
                  <a:txBody>
                    <a:bodyPr/>
                    <a:lstStyle/>
                    <a:p>
                      <a:r>
                        <a:rPr lang="tr-TR" sz="800" b="1" dirty="0"/>
                        <a:t>Faks</a:t>
                      </a:r>
                    </a:p>
                  </a:txBody>
                  <a:tcPr/>
                </a:tc>
                <a:tc>
                  <a:txBody>
                    <a:bodyPr/>
                    <a:lstStyle/>
                    <a:p>
                      <a:r>
                        <a:rPr lang="tr-TR" sz="800" dirty="0" smtClean="0"/>
                        <a:t>03425612470</a:t>
                      </a:r>
                      <a:endParaRPr lang="tr-TR" sz="800" dirty="0"/>
                    </a:p>
                  </a:txBody>
                  <a:tcPr/>
                </a:tc>
                <a:tc>
                  <a:txBody>
                    <a:bodyPr/>
                    <a:lstStyle/>
                    <a:p>
                      <a:endParaRPr lang="tr-TR" sz="800" dirty="0"/>
                    </a:p>
                  </a:txBody>
                  <a:tcPr>
                    <a:solidFill>
                      <a:schemeClr val="tx1"/>
                    </a:solidFill>
                  </a:tcPr>
                </a:tc>
                <a:tc>
                  <a:txBody>
                    <a:bodyPr/>
                    <a:lstStyle/>
                    <a:p>
                      <a:r>
                        <a:rPr lang="tr-TR" sz="800" b="1" dirty="0"/>
                        <a:t>Faks</a:t>
                      </a:r>
                    </a:p>
                  </a:txBody>
                  <a:tcPr/>
                </a:tc>
                <a:tc>
                  <a:txBody>
                    <a:bodyPr/>
                    <a:lstStyle/>
                    <a:p>
                      <a:r>
                        <a:rPr lang="tr-TR" sz="800" dirty="0" smtClean="0"/>
                        <a:t> 0342 561 22 00</a:t>
                      </a:r>
                      <a:endParaRPr lang="tr-TR" sz="800" dirty="0"/>
                    </a:p>
                  </a:txBody>
                  <a:tcPr/>
                </a:tc>
                <a:extLst>
                  <a:ext uri="{0D108BD9-81ED-4DB2-BD59-A6C34878D82A}">
                    <a16:rowId xmlns:a16="http://schemas.microsoft.com/office/drawing/2014/main" xmlns="" val="486309218"/>
                  </a:ext>
                </a:extLst>
              </a:tr>
              <a:tr h="176967">
                <a:tc>
                  <a:txBody>
                    <a:bodyPr/>
                    <a:lstStyle/>
                    <a:p>
                      <a:r>
                        <a:rPr lang="tr-TR" sz="800" b="1" dirty="0"/>
                        <a:t>E-Posta</a:t>
                      </a:r>
                    </a:p>
                  </a:txBody>
                  <a:tcPr/>
                </a:tc>
                <a:tc>
                  <a:txBody>
                    <a:bodyPr/>
                    <a:lstStyle/>
                    <a:p>
                      <a:r>
                        <a:rPr lang="tr-TR" sz="800" dirty="0" smtClean="0"/>
                        <a:t>karkamis27@meb.gov.tr</a:t>
                      </a:r>
                      <a:endParaRPr lang="tr-TR" sz="800" dirty="0"/>
                    </a:p>
                  </a:txBody>
                  <a:tcPr/>
                </a:tc>
                <a:tc>
                  <a:txBody>
                    <a:bodyPr/>
                    <a:lstStyle/>
                    <a:p>
                      <a:endParaRPr lang="tr-TR" sz="800" dirty="0"/>
                    </a:p>
                  </a:txBody>
                  <a:tcPr>
                    <a:solidFill>
                      <a:schemeClr val="tx1"/>
                    </a:solidFill>
                  </a:tcPr>
                </a:tc>
                <a:tc>
                  <a:txBody>
                    <a:bodyPr/>
                    <a:lstStyle/>
                    <a:p>
                      <a:r>
                        <a:rPr lang="tr-TR" sz="800" b="1" dirty="0"/>
                        <a:t>E-Posta</a:t>
                      </a:r>
                    </a:p>
                  </a:txBody>
                  <a:tcPr/>
                </a:tc>
                <a:tc>
                  <a:txBody>
                    <a:bodyPr/>
                    <a:lstStyle/>
                    <a:p>
                      <a:r>
                        <a:rPr lang="tr-TR" sz="800" dirty="0" smtClean="0"/>
                        <a:t>karkamis@icisleri.gov.tr </a:t>
                      </a:r>
                      <a:endParaRPr lang="tr-TR" sz="800" dirty="0"/>
                    </a:p>
                  </a:txBody>
                  <a:tcPr/>
                </a:tc>
                <a:extLst>
                  <a:ext uri="{0D108BD9-81ED-4DB2-BD59-A6C34878D82A}">
                    <a16:rowId xmlns:a16="http://schemas.microsoft.com/office/drawing/2014/main" xmlns="" val="936722420"/>
                  </a:ext>
                </a:extLst>
              </a:tr>
            </a:tbl>
          </a:graphicData>
        </a:graphic>
      </p:graphicFrame>
      <p:graphicFrame>
        <p:nvGraphicFramePr>
          <p:cNvPr id="10" name="Tablo 6">
            <a:extLst>
              <a:ext uri="{FF2B5EF4-FFF2-40B4-BE49-F238E27FC236}">
                <a16:creationId xmlns:a16="http://schemas.microsoft.com/office/drawing/2014/main" xmlns="" id="{D588C69F-7F6C-4131-8844-8F91976C93F2}"/>
              </a:ext>
            </a:extLst>
          </p:cNvPr>
          <p:cNvGraphicFramePr>
            <a:graphicFrameLocks/>
          </p:cNvGraphicFramePr>
          <p:nvPr>
            <p:extLst>
              <p:ext uri="{D42A27DB-BD31-4B8C-83A1-F6EECF244321}">
                <p14:modId xmlns:p14="http://schemas.microsoft.com/office/powerpoint/2010/main" val="3761133762"/>
              </p:ext>
            </p:extLst>
          </p:nvPr>
        </p:nvGraphicFramePr>
        <p:xfrm>
          <a:off x="431800" y="2024062"/>
          <a:ext cx="11295856" cy="2899437"/>
        </p:xfrm>
        <a:graphic>
          <a:graphicData uri="http://schemas.openxmlformats.org/drawingml/2006/table">
            <a:tbl>
              <a:tblPr firstRow="1" bandRow="1">
                <a:tableStyleId>{6E25E649-3F16-4E02-A733-19D2CDBF48F0}</a:tableStyleId>
              </a:tblPr>
              <a:tblGrid>
                <a:gridCol w="663575">
                  <a:extLst>
                    <a:ext uri="{9D8B030D-6E8A-4147-A177-3AD203B41FA5}">
                      <a16:colId xmlns:a16="http://schemas.microsoft.com/office/drawing/2014/main" xmlns="" val="4045115641"/>
                    </a:ext>
                  </a:extLst>
                </a:gridCol>
                <a:gridCol w="1847850">
                  <a:extLst>
                    <a:ext uri="{9D8B030D-6E8A-4147-A177-3AD203B41FA5}">
                      <a16:colId xmlns:a16="http://schemas.microsoft.com/office/drawing/2014/main" xmlns="" val="1708712795"/>
                    </a:ext>
                  </a:extLst>
                </a:gridCol>
                <a:gridCol w="7115175">
                  <a:extLst>
                    <a:ext uri="{9D8B030D-6E8A-4147-A177-3AD203B41FA5}">
                      <a16:colId xmlns:a16="http://schemas.microsoft.com/office/drawing/2014/main" xmlns="" val="1129319679"/>
                    </a:ext>
                  </a:extLst>
                </a:gridCol>
                <a:gridCol w="1669256">
                  <a:extLst>
                    <a:ext uri="{9D8B030D-6E8A-4147-A177-3AD203B41FA5}">
                      <a16:colId xmlns:a16="http://schemas.microsoft.com/office/drawing/2014/main" xmlns="" val="3306186417"/>
                    </a:ext>
                  </a:extLst>
                </a:gridCol>
              </a:tblGrid>
              <a:tr h="372682">
                <a:tc>
                  <a:txBody>
                    <a:bodyPr/>
                    <a:lstStyle/>
                    <a:p>
                      <a:r>
                        <a:rPr lang="tr-TR" sz="1100" dirty="0"/>
                        <a:t>SIRA 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HİZMETİN ADI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r>
                        <a:rPr lang="tr-TR" sz="1100" dirty="0"/>
                        <a:t>BAŞVURUDA İSTENEN BELGELER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tr-TR" sz="1100" dirty="0"/>
                        <a:t>HİZMETİN TAMAMLANMA SÜRESİ (EN GEÇ)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extLst>
                  <a:ext uri="{0D108BD9-81ED-4DB2-BD59-A6C34878D82A}">
                    <a16:rowId xmlns:a16="http://schemas.microsoft.com/office/drawing/2014/main" xmlns="" val="1553865323"/>
                  </a:ext>
                </a:extLst>
              </a:tr>
              <a:tr h="552477">
                <a:tc>
                  <a:txBody>
                    <a:bodyPr/>
                    <a:lstStyle/>
                    <a:p>
                      <a:pPr algn="ctr"/>
                      <a:r>
                        <a:rPr lang="tr-TR" sz="1000" kern="1200" dirty="0">
                          <a:solidFill>
                            <a:schemeClr val="dk1"/>
                          </a:solidFill>
                          <a:latin typeface="Arial"/>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Motorlu Taşıt Sürücü Kursunun İsim Değişikliğinin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r>
                        <a:rPr lang="tr-TR" sz="1000" kern="1200" dirty="0">
                          <a:solidFill>
                            <a:schemeClr val="dk1"/>
                          </a:solidFill>
                          <a:effectLst/>
                          <a:latin typeface="Arial" panose="020B0604020202020204" pitchFamily="34" charset="0"/>
                          <a:ea typeface="+mn-ea"/>
                          <a:cs typeface="Arial" panose="020B0604020202020204" pitchFamily="34" charset="0"/>
                        </a:rPr>
                        <a:t>2- Ortaklar kurulu kararı</a:t>
                      </a:r>
                    </a:p>
                    <a:p>
                      <a:r>
                        <a:rPr lang="tr-TR" sz="1000" kern="1200" dirty="0">
                          <a:solidFill>
                            <a:schemeClr val="dk1"/>
                          </a:solidFill>
                          <a:effectLst/>
                          <a:latin typeface="Arial" panose="020B0604020202020204" pitchFamily="34" charset="0"/>
                          <a:ea typeface="+mn-ea"/>
                          <a:cs typeface="Arial" panose="020B0604020202020204" pitchFamily="34" charset="0"/>
                        </a:rPr>
                        <a:t>3- Dergi ismi kullanılacak ise dergi örneği, markalı isim kullanılacaksa marka tescil belgesi ile isim hakkı sözleşmesi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872320"/>
                  </a:ext>
                </a:extLst>
              </a:tr>
              <a:tr h="989770">
                <a:tc>
                  <a:txBody>
                    <a:bodyPr/>
                    <a:lstStyle/>
                    <a:p>
                      <a:pPr algn="ctr"/>
                      <a:r>
                        <a:rPr lang="tr-TR" sz="1000" kern="1200" dirty="0">
                          <a:solidFill>
                            <a:schemeClr val="dk1"/>
                          </a:solidFill>
                          <a:latin typeface="Arial"/>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effectLst/>
                          <a:latin typeface="Arial" panose="020B0604020202020204" pitchFamily="34" charset="0"/>
                          <a:ea typeface="+mn-ea"/>
                          <a:cs typeface="Arial" panose="020B0604020202020204" pitchFamily="34" charset="0"/>
                        </a:rPr>
                        <a:t>Özel Motorlu Taşıt Sürücü Kurslarında Kurum Naklinin Yapılması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tr-TR" sz="1000" kern="1200" dirty="0">
                          <a:solidFill>
                            <a:schemeClr val="dk1"/>
                          </a:solidFill>
                          <a:effectLst/>
                          <a:latin typeface="Arial" panose="020B0604020202020204" pitchFamily="34" charset="0"/>
                          <a:ea typeface="+mn-ea"/>
                          <a:cs typeface="Arial" panose="020B0604020202020204" pitchFamily="34" charset="0"/>
                        </a:rPr>
                        <a:t>1- Kurucu/Kurucu temsilcisinin dilekçesi</a:t>
                      </a:r>
                    </a:p>
                    <a:p>
                      <a:pPr algn="just"/>
                      <a:r>
                        <a:rPr lang="tr-TR" sz="1000" kern="1200" dirty="0">
                          <a:solidFill>
                            <a:schemeClr val="dk1"/>
                          </a:solidFill>
                          <a:effectLst/>
                          <a:latin typeface="Arial" panose="020B0604020202020204" pitchFamily="34" charset="0"/>
                          <a:ea typeface="+mn-ea"/>
                          <a:cs typeface="Arial" panose="020B0604020202020204" pitchFamily="34" charset="0"/>
                        </a:rPr>
                        <a:t>2- Kira sözleşmesi ve tapu örneği</a:t>
                      </a:r>
                    </a:p>
                    <a:p>
                      <a:pPr algn="just"/>
                      <a:r>
                        <a:rPr lang="tr-TR" sz="1000" kern="1200" dirty="0">
                          <a:solidFill>
                            <a:schemeClr val="dk1"/>
                          </a:solidFill>
                          <a:effectLst/>
                          <a:latin typeface="Arial" panose="020B0604020202020204" pitchFamily="34" charset="0"/>
                          <a:ea typeface="+mn-ea"/>
                          <a:cs typeface="Arial" panose="020B0604020202020204" pitchFamily="34" charset="0"/>
                        </a:rPr>
                        <a:t>3- 35*50 veya A3 ebadında yerleşim planı ve cd (3 adet)</a:t>
                      </a:r>
                    </a:p>
                    <a:p>
                      <a:pPr algn="just"/>
                      <a:r>
                        <a:rPr lang="tr-TR" sz="1000" kern="1200" dirty="0">
                          <a:solidFill>
                            <a:schemeClr val="dk1"/>
                          </a:solidFill>
                          <a:effectLst/>
                          <a:latin typeface="Arial" panose="020B0604020202020204" pitchFamily="34" charset="0"/>
                          <a:ea typeface="+mn-ea"/>
                          <a:cs typeface="Arial" panose="020B0604020202020204" pitchFamily="34" charset="0"/>
                        </a:rPr>
                        <a:t>4- Kurum açılacak binanın ve çevresinin sağlık yönünden uygun olduğuna ilişkin il veya ilçe ilgili sağlık birimince düzenlenen rapor</a:t>
                      </a:r>
                    </a:p>
                    <a:p>
                      <a:pPr algn="just"/>
                      <a:r>
                        <a:rPr lang="tr-TR" sz="1000" kern="1200" dirty="0">
                          <a:solidFill>
                            <a:schemeClr val="dk1"/>
                          </a:solidFill>
                          <a:effectLst/>
                          <a:latin typeface="Arial" panose="020B0604020202020204" pitchFamily="34" charset="0"/>
                          <a:ea typeface="+mn-ea"/>
                          <a:cs typeface="Arial" panose="020B0604020202020204" pitchFamily="34" charset="0"/>
                        </a:rPr>
                        <a:t>5- Kurum açılacak binada yangına karşı ilgili mevzuatına göre gerekli önlemlerin alındığına ilişkin İtfaiye müdürlüğünce düzenlenen rapor</a:t>
                      </a:r>
                    </a:p>
                    <a:p>
                      <a:pPr algn="just"/>
                      <a:r>
                        <a:rPr lang="tr-TR" sz="1000" kern="1200" dirty="0">
                          <a:solidFill>
                            <a:schemeClr val="dk1"/>
                          </a:solidFill>
                          <a:effectLst/>
                          <a:latin typeface="Arial" panose="020B0604020202020204" pitchFamily="34" charset="0"/>
                          <a:ea typeface="+mn-ea"/>
                          <a:cs typeface="Arial" panose="020B0604020202020204" pitchFamily="34" charset="0"/>
                        </a:rPr>
                        <a:t>6- Kurum açılacak binanın sağlam ve dayanıklı olduğuna ilişkin; çevre ve şehircilik il müdürlükleri, yapının proje müellifleri ya da yetkili serbest proje büroları veya üniversitelerin ilgili bölümlerince düzenlenen teknik rapor ile teknik raporu düzenleyen inşaat mühendisinin geçerliliği devam eden SİM ve İTB belgeleri</a:t>
                      </a:r>
                    </a:p>
                    <a:p>
                      <a:pPr algn="just"/>
                      <a:r>
                        <a:rPr lang="tr-TR" sz="1000" kern="1200" dirty="0">
                          <a:solidFill>
                            <a:schemeClr val="dk1"/>
                          </a:solidFill>
                          <a:effectLst/>
                          <a:latin typeface="Arial" panose="020B0604020202020204" pitchFamily="34" charset="0"/>
                          <a:ea typeface="+mn-ea"/>
                          <a:cs typeface="Arial" panose="020B0604020202020204" pitchFamily="34" charset="0"/>
                        </a:rPr>
                        <a:t>7- Mevcut binadaki araç ve gereci yeni binaya taşıyacağına ve eksik araç ve gereci tamamlayacağına ilişkin kurucunun yazılı beyanı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000" kern="1200" dirty="0">
                          <a:solidFill>
                            <a:schemeClr val="dk1"/>
                          </a:solidFill>
                          <a:latin typeface="Arial"/>
                          <a:ea typeface="+mn-ea"/>
                          <a:cs typeface="+mn-cs"/>
                        </a:rPr>
                        <a:t>3 İŞ GÜNÜ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97912465"/>
                  </a:ext>
                </a:extLst>
              </a:tr>
            </a:tbl>
          </a:graphicData>
        </a:graphic>
      </p:graphicFrame>
    </p:spTree>
    <p:extLst>
      <p:ext uri="{BB962C8B-B14F-4D97-AF65-F5344CB8AC3E}">
        <p14:creationId xmlns:p14="http://schemas.microsoft.com/office/powerpoint/2010/main" val="1598377169"/>
      </p:ext>
    </p:extLst>
  </p:cSld>
  <p:clrMapOvr>
    <a:masterClrMapping/>
  </p:clrMapOvr>
</p:sld>
</file>

<file path=ppt/theme/theme1.xml><?xml version="1.0" encoding="utf-8"?>
<a:theme xmlns:a="http://schemas.openxmlformats.org/drawingml/2006/main" name="Ofis Teması">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_19716888_TF16411253.potx" id="{511D9AAD-C3EC-42AC-9D79-5E6F17F99FEB}" vid="{4A8AA1C8-5E98-49C8-AA72-20266922A16B}"/>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8A50AA-654B-45CA-B6AD-FDA9E9535EF9}">
  <ds:schemaRefs>
    <ds:schemaRef ds:uri="http://schemas.microsoft.com/office/2006/documentManagement/types"/>
    <ds:schemaRef ds:uri="http://schemas.openxmlformats.org/package/2006/metadata/core-properties"/>
    <ds:schemaRef ds:uri="http://purl.org/dc/dcmitype/"/>
    <ds:schemaRef ds:uri="fb0879af-3eba-417a-a55a-ffe6dcd6ca77"/>
    <ds:schemaRef ds:uri="http://schemas.microsoft.com/office/2006/metadata/properties"/>
    <ds:schemaRef ds:uri="http://purl.org/dc/terms/"/>
    <ds:schemaRef ds:uri="http://purl.org/dc/elements/1.1/"/>
    <ds:schemaRef ds:uri="http://www.w3.org/XML/1998/namespace"/>
    <ds:schemaRef ds:uri="http://schemas.microsoft.com/office/infopath/2007/PartnerControls"/>
    <ds:schemaRef ds:uri="6dc4bcd6-49db-4c07-9060-8acfc67cef9f"/>
    <ds:schemaRef ds:uri="http://schemas.microsoft.com/sharepoint/v3"/>
  </ds:schemaRefs>
</ds:datastoreItem>
</file>

<file path=customXml/itemProps2.xml><?xml version="1.0" encoding="utf-8"?>
<ds:datastoreItem xmlns:ds="http://schemas.openxmlformats.org/officeDocument/2006/customXml" ds:itemID="{D4F06F66-218D-4D1C-873A-158A1848B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Geometrik sunu</Template>
  <TotalTime>0</TotalTime>
  <Words>15196</Words>
  <Application>Microsoft Office PowerPoint</Application>
  <PresentationFormat>Özel</PresentationFormat>
  <Paragraphs>3218</Paragraphs>
  <Slides>65</Slides>
  <Notes>2</Notes>
  <HiddenSlides>0</HiddenSlides>
  <MMClips>0</MMClips>
  <ScaleCrop>false</ScaleCrop>
  <HeadingPairs>
    <vt:vector size="4" baseType="variant">
      <vt:variant>
        <vt:lpstr>Tema</vt:lpstr>
      </vt:variant>
      <vt:variant>
        <vt:i4>1</vt:i4>
      </vt:variant>
      <vt:variant>
        <vt:lpstr>Slayt Başlıkları</vt:lpstr>
      </vt:variant>
      <vt:variant>
        <vt:i4>65</vt:i4>
      </vt:variant>
    </vt:vector>
  </HeadingPairs>
  <TitlesOfParts>
    <vt:vector size="66" baseType="lpstr">
      <vt:lpstr>Ofis Teması</vt:lpstr>
      <vt:lpstr>T.C. GAZİANTEP  VALİLİĞİ KARKAMIŞ  KAYMAKAMLIĞI KARKAMIŞ  İLÇE  MİLLİ  EĞİTİM  MÜDÜRLÜĞÜ HİZMET  STANDARTLARI 2020</vt:lpstr>
      <vt:lpstr>PowerPoint Sunusu</vt:lpstr>
      <vt:lpstr>KARKAMIŞ İLÇE MİLLÎ EĞİTİM MÜDÜRLÜĞÜ  HAYAT BOYU ÖĞRENME ŞUBE MÜDÜRLÜĞÜ HİZMET STANDARTLARI</vt:lpstr>
      <vt:lpstr>KARKAMIŞ İLÇE MİLLÎ EĞİTİM MÜDÜRLÜĞÜ  İNSAN KAYNAKLARI YÖNETİMİ ŞUBE MÜDÜRLÜĞÜ HİZMET STANDARTLARI</vt:lpstr>
      <vt:lpstr>KARKAMIŞ İLÇE MİLLÎ EĞİTİM MÜDÜRLÜĞÜ  İNSAN KAYNAKLARI YÖNETİMİ ŞUBE MÜDÜRLÜĞÜ HİZMET STANDARTLARI</vt:lpstr>
      <vt:lpstr>KARKAMIŞ İLÇE MİLLÎ EĞİTİM MÜDÜRLÜĞÜ  İNSAN KAYNAKLARI YÖNETİMİ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ÖZEL ÖĞRETİM KURUMLARI ŞUBE MÜDÜRLÜĞÜ HİZMET STANDARTLARI</vt:lpstr>
      <vt:lpstr>KARKAMIŞ İLÇE MİLLÎ EĞİTİM MÜDÜRLÜĞÜ  İNŞAAT EMLAK ŞUBE MÜDÜRLÜĞÜ HİZMET STANDARTLARI</vt:lpstr>
      <vt:lpstr>KARKAMIŞ İLÇE MİLLÎ EĞİTİM MÜDÜRLÜĞÜ  ORTAÖĞRETİM KURUMLARI ŞUBE MÜDÜRLÜĞÜ HİZMET STANDARTLARI</vt:lpstr>
      <vt:lpstr>KARKAMIŞ İLÇE MİLLÎ EĞİTİM MÜDÜRLÜĞÜ  ORTAÖĞRETİM KURUMLARI ŞUBE MÜDÜRLÜĞÜ HİZMET STANDARTLARI</vt:lpstr>
      <vt:lpstr>KARKAMIŞ İLÇE MİLLÎ EĞİTİM MÜDÜRLÜĞÜ  STRATEJİ GELİŞTİRME ŞUBE MÜDÜRLÜĞÜ HİZMET STANDARTLARI</vt:lpstr>
      <vt:lpstr>KARKAMIŞ İLÇE MİLLÎ EĞİTİM MÜDÜRLÜĞÜ  TEMEL EĞİTİM KURUMLARI ŞUBE MÜDÜRLÜĞÜ HİZMET STANDARTLARI</vt:lpstr>
      <vt:lpstr>KARKAMIŞ İLÇE MİLLÎ EĞİTİM MÜDÜRLÜĞÜ  EĞİTİM ÖĞRETİM ŞUBE MÜDÜRLÜKLERİ ORTAK HİZMET STANDARTLARI</vt:lpstr>
      <vt:lpstr>KARKAMIŞ  İLÇE  MİLLİ  EĞİTİM  MÜDÜRLÜĞÜ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2019-11-15T12:05:04Z</dcterms:created>
  <dcterms:modified xsi:type="dcterms:W3CDTF">2020-11-07T12:26:56Z</dcterms:modified>
</cp:coreProperties>
</file>